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0287000" cx="18288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gVJDrEEtOjuZvmbQPK2Wkb8t/7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3972fecdf_2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f3972fecdf_2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description and properties</a:t>
            </a:r>
            <a:endParaRPr/>
          </a:p>
        </p:txBody>
      </p:sp>
      <p:sp>
        <p:nvSpPr>
          <p:cNvPr id="181" name="Google Shape;181;g2f3972fecdf_2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3b6e6a48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f3b6e6a48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description and properties</a:t>
            </a:r>
            <a:endParaRPr/>
          </a:p>
        </p:txBody>
      </p:sp>
      <p:sp>
        <p:nvSpPr>
          <p:cNvPr id="191" name="Google Shape;191;g2f3b6e6a48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3972fecdf_2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f3972fecdf_2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egineering</a:t>
            </a:r>
            <a:endParaRPr/>
          </a:p>
        </p:txBody>
      </p:sp>
      <p:sp>
        <p:nvSpPr>
          <p:cNvPr id="203" name="Google Shape;203;g2f3972fecdf_2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3972fecdf_2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f3972fecdf_2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None/>
            </a:pPr>
            <a:r>
              <a:rPr b="0" i="0" lang="en-US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Data processing and EDA</a:t>
            </a:r>
            <a:endParaRPr/>
          </a:p>
        </p:txBody>
      </p:sp>
      <p:sp>
        <p:nvSpPr>
          <p:cNvPr id="232" name="Google Shape;232;g2f3972fecdf_2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modeling approaches</a:t>
            </a:r>
            <a:endParaRPr/>
          </a:p>
        </p:txBody>
      </p:sp>
      <p:sp>
        <p:nvSpPr>
          <p:cNvPr id="240" name="Google Shape;24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 flow</a:t>
            </a:r>
            <a:endParaRPr/>
          </a:p>
        </p:txBody>
      </p:sp>
      <p:sp>
        <p:nvSpPr>
          <p:cNvPr id="256" name="Google Shape;25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3972fecdf_2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f3972fecdf_2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None/>
            </a:pPr>
            <a:r>
              <a:rPr b="0" i="0" lang="en-US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Data processing and EDA</a:t>
            </a:r>
            <a:endParaRPr/>
          </a:p>
        </p:txBody>
      </p:sp>
      <p:sp>
        <p:nvSpPr>
          <p:cNvPr id="263" name="Google Shape;263;g2f3972fecdf_2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3972fecdf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f3972fecdf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Selected model results (justifications and tradeoffs)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f3972fecdf_2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393a9f689_14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f393a9f689_14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Selected model results (justifications and tradeoffs)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f393a9f689_14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353b98740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f353b98740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Selected model results (justifications and tradeoffs)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one who is doing the Auto ARIMA is … Astari in her own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f353b98740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story</a:t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3972fecdf_2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f3972fecdf_2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None/>
            </a:pPr>
            <a:r>
              <a:rPr b="0" i="0" lang="en-US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Data processing and EDA</a:t>
            </a:r>
            <a:endParaRPr/>
          </a:p>
        </p:txBody>
      </p:sp>
      <p:sp>
        <p:nvSpPr>
          <p:cNvPr id="349" name="Google Shape;349;g2f3972fecdf_2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354eb45d2_0_20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f354eb45d2_0_20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Challenges/Insights</a:t>
            </a:r>
            <a:endParaRPr/>
          </a:p>
        </p:txBody>
      </p:sp>
      <p:sp>
        <p:nvSpPr>
          <p:cNvPr id="357" name="Google Shape;357;g2f354eb45d2_0_20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354eb45d2_0_19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f354eb45d2_0_19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f354eb45d2_0_19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432" name="Google Shape;43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closing</a:t>
            </a:r>
            <a:endParaRPr/>
          </a:p>
        </p:txBody>
      </p:sp>
      <p:sp>
        <p:nvSpPr>
          <p:cNvPr id="488" name="Google Shape;48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case</a:t>
            </a:r>
            <a:endParaRPr/>
          </a:p>
        </p:txBody>
      </p:sp>
      <p:sp>
        <p:nvSpPr>
          <p:cNvPr id="107" name="Google Shape;10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17" name="Google Shape;11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hypothesis</a:t>
            </a:r>
            <a:endParaRPr/>
          </a:p>
        </p:txBody>
      </p:sp>
      <p:sp>
        <p:nvSpPr>
          <p:cNvPr id="130" name="Google Shape;13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assumptions</a:t>
            </a:r>
            <a:endParaRPr/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Assumed result</a:t>
            </a:r>
            <a:endParaRPr/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None/>
            </a:pPr>
            <a:r>
              <a:rPr b="0" i="0" lang="en-US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Data processing and EDA</a:t>
            </a:r>
            <a:endParaRPr/>
          </a:p>
        </p:txBody>
      </p:sp>
      <p:sp>
        <p:nvSpPr>
          <p:cNvPr id="163" name="Google Shape;16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description and properties</a:t>
            </a:r>
            <a:endParaRPr/>
          </a:p>
        </p:txBody>
      </p:sp>
      <p:sp>
        <p:nvSpPr>
          <p:cNvPr id="171" name="Google Shape;17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8.jpg"/><Relationship Id="rId7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5" Type="http://schemas.openxmlformats.org/officeDocument/2006/relationships/image" Target="../media/image15.png"/><Relationship Id="rId6" Type="http://schemas.openxmlformats.org/officeDocument/2006/relationships/image" Target="../media/image30.png"/><Relationship Id="rId7" Type="http://schemas.openxmlformats.org/officeDocument/2006/relationships/image" Target="../media/image19.png"/><Relationship Id="rId8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10" Type="http://schemas.openxmlformats.org/officeDocument/2006/relationships/image" Target="../media/image25.png"/><Relationship Id="rId9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hdr.undp.org/sites/default/files/2023-24_HDR/HDR23-24_Composite_indices_complete_time_series.csv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10800000">
            <a:off x="-923791" y="-783256"/>
            <a:ext cx="11853512" cy="11853512"/>
          </a:xfrm>
          <a:custGeom>
            <a:rect b="b" l="l" r="r" t="t"/>
            <a:pathLst>
              <a:path extrusionOk="0"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1708050" y="2014066"/>
            <a:ext cx="5746778" cy="6258867"/>
          </a:xfrm>
          <a:custGeom>
            <a:rect b="b" l="l" r="r" t="t"/>
            <a:pathLst>
              <a:path extrusionOk="0"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33172" y="7001399"/>
            <a:ext cx="91794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sng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Group 8</a:t>
            </a:r>
            <a:endParaRPr u="sng"/>
          </a:p>
          <a:p>
            <a:pPr indent="0" lvl="1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Aiman Al-Toubi </a:t>
            </a:r>
            <a:r>
              <a:rPr b="0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(aimanaltoubi@uchicago.edu)</a:t>
            </a:r>
            <a:endParaRPr/>
          </a:p>
          <a:p>
            <a:pPr indent="0" lvl="1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Arpan Pradhan </a:t>
            </a:r>
            <a:r>
              <a:rPr b="0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(arpan1@uchicago.edu)</a:t>
            </a:r>
            <a:endParaRPr/>
          </a:p>
          <a:p>
            <a:pPr indent="0" lvl="1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Astari Raihanah </a:t>
            </a:r>
            <a:r>
              <a:rPr b="0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(astari@uchicago.edu)</a:t>
            </a:r>
            <a:endParaRPr/>
          </a:p>
          <a:p>
            <a:pPr indent="0" lvl="1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Surya Hardiansyah </a:t>
            </a:r>
            <a:r>
              <a:rPr b="0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(sur@uchicago.edu)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833172" y="959112"/>
            <a:ext cx="9179504" cy="71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ADSP 31006 IP01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Time Series Analysis and Forecasting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797077" y="2048601"/>
            <a:ext cx="89916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Forecasting 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Development Index Trends in the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Middle Eastern Countr</a:t>
            </a:r>
            <a:r>
              <a:rPr b="1" lang="en-US" sz="5500">
                <a:solidFill>
                  <a:schemeClr val="dk1"/>
                </a:solidFill>
              </a:rPr>
              <a:t>ies</a:t>
            </a:r>
            <a:endParaRPr sz="5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97069" y="5527109"/>
            <a:ext cx="899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Time Series Analysis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3972fecdf_2_37"/>
          <p:cNvSpPr txBox="1"/>
          <p:nvPr/>
        </p:nvSpPr>
        <p:spPr>
          <a:xfrm>
            <a:off x="538300" y="281900"/>
            <a:ext cx="16345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0694C"/>
                </a:solidFill>
              </a:rPr>
              <a:t>Series Overview</a:t>
            </a:r>
            <a:endParaRPr sz="7000"/>
          </a:p>
        </p:txBody>
      </p:sp>
      <p:sp>
        <p:nvSpPr>
          <p:cNvPr id="184" name="Google Shape;184;g2f3972fecdf_2_37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11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185" name="Google Shape;185;g2f3972fecdf_2_37"/>
          <p:cNvSpPr txBox="1"/>
          <p:nvPr/>
        </p:nvSpPr>
        <p:spPr>
          <a:xfrm>
            <a:off x="693600" y="1866425"/>
            <a:ext cx="6266700" cy="4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B7743"/>
              </a:buClr>
              <a:buSzPts val="2700"/>
              <a:buChar char="●"/>
            </a:pPr>
            <a:r>
              <a:rPr lang="en-US" sz="2700">
                <a:solidFill>
                  <a:srgbClr val="0B7743"/>
                </a:solidFill>
              </a:rPr>
              <a:t>The nature of the series of the data is mixed between seasonal and trend depending on the country</a:t>
            </a:r>
            <a:endParaRPr sz="2700">
              <a:solidFill>
                <a:srgbClr val="0B7743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B7743"/>
              </a:solidFill>
            </a:endParaRPr>
          </a:p>
          <a:p>
            <a:pPr indent="-4000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B7743"/>
              </a:buClr>
              <a:buSzPts val="2700"/>
              <a:buChar char="●"/>
            </a:pPr>
            <a:r>
              <a:rPr lang="en-US" sz="2700">
                <a:solidFill>
                  <a:srgbClr val="0B7743"/>
                </a:solidFill>
              </a:rPr>
              <a:t>For the HDI data itself, several countries (e.g., Oman, Lebanon, and Palestine) have an incomplete HDI data especially in the earlier years of dataset.</a:t>
            </a:r>
            <a:endParaRPr sz="2700">
              <a:solidFill>
                <a:srgbClr val="0B7743"/>
              </a:solidFill>
            </a:endParaRPr>
          </a:p>
        </p:txBody>
      </p:sp>
      <p:sp>
        <p:nvSpPr>
          <p:cNvPr id="186" name="Google Shape;186;g2f3972fecdf_2_37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Data processing and EDA</a:t>
            </a:r>
            <a:endParaRPr i="1" sz="2400"/>
          </a:p>
        </p:txBody>
      </p:sp>
      <p:pic>
        <p:nvPicPr>
          <p:cNvPr id="187" name="Google Shape;187;g2f3972fecdf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225" y="1571500"/>
            <a:ext cx="9245100" cy="68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3b6e6a481_1_0"/>
          <p:cNvSpPr txBox="1"/>
          <p:nvPr/>
        </p:nvSpPr>
        <p:spPr>
          <a:xfrm>
            <a:off x="538300" y="281900"/>
            <a:ext cx="16345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0694C"/>
                </a:solidFill>
              </a:rPr>
              <a:t>Missing Values and Feature Importance </a:t>
            </a:r>
            <a:endParaRPr sz="7000"/>
          </a:p>
        </p:txBody>
      </p:sp>
      <p:sp>
        <p:nvSpPr>
          <p:cNvPr id="194" name="Google Shape;194;g2f3b6e6a481_1_0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11/24</a:t>
            </a:r>
            <a:endParaRPr sz="2400"/>
          </a:p>
        </p:txBody>
      </p:sp>
      <p:sp>
        <p:nvSpPr>
          <p:cNvPr id="195" name="Google Shape;195;g2f3b6e6a481_1_0"/>
          <p:cNvSpPr txBox="1"/>
          <p:nvPr/>
        </p:nvSpPr>
        <p:spPr>
          <a:xfrm>
            <a:off x="502500" y="3373625"/>
            <a:ext cx="8139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B7743"/>
              </a:buClr>
              <a:buSzPts val="2700"/>
              <a:buChar char="●"/>
            </a:pPr>
            <a:r>
              <a:rPr lang="en-US" sz="2700">
                <a:solidFill>
                  <a:srgbClr val="0B7743"/>
                </a:solidFill>
              </a:rPr>
              <a:t>Following features had fewer missing values and strong HDI correlation were chosen such as Mean Years of Schooling, Gross National Income per Capita, and Difference Between HDI and Potential HDI.</a:t>
            </a:r>
            <a:endParaRPr sz="2700">
              <a:solidFill>
                <a:srgbClr val="0B7743"/>
              </a:solidFill>
            </a:endParaRPr>
          </a:p>
        </p:txBody>
      </p:sp>
      <p:pic>
        <p:nvPicPr>
          <p:cNvPr id="196" name="Google Shape;196;g2f3b6e6a48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9700" y="6041025"/>
            <a:ext cx="6840075" cy="424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f3b6e6a481_1_0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Data processing and EDA</a:t>
            </a:r>
            <a:endParaRPr i="1" sz="2400"/>
          </a:p>
        </p:txBody>
      </p:sp>
      <p:sp>
        <p:nvSpPr>
          <p:cNvPr id="198" name="Google Shape;198;g2f3b6e6a481_1_0"/>
          <p:cNvSpPr txBox="1"/>
          <p:nvPr/>
        </p:nvSpPr>
        <p:spPr>
          <a:xfrm>
            <a:off x="3073925" y="7316563"/>
            <a:ext cx="613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694C"/>
                </a:solidFill>
              </a:rPr>
              <a:t>Regression as a component was used to do feature importance in order to check what other metrics in the data influence HDI.</a:t>
            </a:r>
            <a:endParaRPr sz="2700"/>
          </a:p>
        </p:txBody>
      </p:sp>
      <p:pic>
        <p:nvPicPr>
          <p:cNvPr id="199" name="Google Shape;199;g2f3b6e6a48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9700" y="1251500"/>
            <a:ext cx="6663199" cy="45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3972fecdf_2_116"/>
          <p:cNvSpPr/>
          <p:nvPr/>
        </p:nvSpPr>
        <p:spPr>
          <a:xfrm>
            <a:off x="5207650" y="5955957"/>
            <a:ext cx="3391323" cy="3021468"/>
          </a:xfrm>
          <a:custGeom>
            <a:rect b="b" l="l" r="r" t="t"/>
            <a:pathLst>
              <a:path extrusionOk="0" h="1302357" w="1394172">
                <a:moveTo>
                  <a:pt x="11700" y="0"/>
                </a:moveTo>
                <a:lnTo>
                  <a:pt x="1382472" y="0"/>
                </a:lnTo>
                <a:cubicBezTo>
                  <a:pt x="1388934" y="0"/>
                  <a:pt x="1394172" y="5238"/>
                  <a:pt x="1394172" y="11700"/>
                </a:cubicBezTo>
                <a:lnTo>
                  <a:pt x="1394172" y="1290656"/>
                </a:lnTo>
                <a:cubicBezTo>
                  <a:pt x="1394172" y="1297118"/>
                  <a:pt x="1388934" y="1302357"/>
                  <a:pt x="1382472" y="1302357"/>
                </a:cubicBezTo>
                <a:lnTo>
                  <a:pt x="11700" y="1302357"/>
                </a:lnTo>
                <a:cubicBezTo>
                  <a:pt x="5238" y="1302357"/>
                  <a:pt x="0" y="1297118"/>
                  <a:pt x="0" y="1290656"/>
                </a:cubicBezTo>
                <a:lnTo>
                  <a:pt x="0" y="11700"/>
                </a:lnTo>
                <a:cubicBezTo>
                  <a:pt x="0" y="5238"/>
                  <a:pt x="5238" y="0"/>
                  <a:pt x="11700" y="0"/>
                </a:cubicBezTo>
                <a:close/>
              </a:path>
            </a:pathLst>
          </a:custGeom>
          <a:solidFill>
            <a:srgbClr val="A9DFD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6" name="Google Shape;206;g2f3972fecdf_2_116"/>
          <p:cNvSpPr txBox="1"/>
          <p:nvPr/>
        </p:nvSpPr>
        <p:spPr>
          <a:xfrm>
            <a:off x="2046165" y="703075"/>
            <a:ext cx="1385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694C"/>
                </a:solidFill>
              </a:rPr>
              <a:t>Feature Engineering </a:t>
            </a:r>
            <a:endParaRPr b="1" sz="6000"/>
          </a:p>
        </p:txBody>
      </p:sp>
      <p:grpSp>
        <p:nvGrpSpPr>
          <p:cNvPr id="207" name="Google Shape;207;g2f3972fecdf_2_116"/>
          <p:cNvGrpSpPr/>
          <p:nvPr/>
        </p:nvGrpSpPr>
        <p:grpSpPr>
          <a:xfrm>
            <a:off x="2096112" y="2304663"/>
            <a:ext cx="3391184" cy="3137072"/>
            <a:chOff x="0" y="-38100"/>
            <a:chExt cx="1394172" cy="1340457"/>
          </a:xfrm>
        </p:grpSpPr>
        <p:sp>
          <p:nvSpPr>
            <p:cNvPr id="208" name="Google Shape;208;g2f3972fecdf_2_116"/>
            <p:cNvSpPr/>
            <p:nvPr/>
          </p:nvSpPr>
          <p:spPr>
            <a:xfrm>
              <a:off x="0" y="0"/>
              <a:ext cx="1394172" cy="1302357"/>
            </a:xfrm>
            <a:custGeom>
              <a:rect b="b" l="l" r="r" t="t"/>
              <a:pathLst>
                <a:path extrusionOk="0"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</a:endParaRPr>
            </a:p>
          </p:txBody>
        </p:sp>
        <p:sp>
          <p:nvSpPr>
            <p:cNvPr id="209" name="Google Shape;209;g2f3972fecdf_2_116"/>
            <p:cNvSpPr txBox="1"/>
            <p:nvPr/>
          </p:nvSpPr>
          <p:spPr>
            <a:xfrm>
              <a:off x="0" y="-38100"/>
              <a:ext cx="1394100" cy="13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</a:endParaRPr>
            </a:p>
          </p:txBody>
        </p:sp>
      </p:grpSp>
      <p:sp>
        <p:nvSpPr>
          <p:cNvPr id="210" name="Google Shape;210;g2f3972fecdf_2_116"/>
          <p:cNvSpPr txBox="1"/>
          <p:nvPr/>
        </p:nvSpPr>
        <p:spPr>
          <a:xfrm>
            <a:off x="2386212" y="1972275"/>
            <a:ext cx="281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Data Preparation</a:t>
            </a:r>
            <a:endParaRPr b="1" sz="2400"/>
          </a:p>
        </p:txBody>
      </p:sp>
      <p:sp>
        <p:nvSpPr>
          <p:cNvPr id="211" name="Google Shape;211;g2f3972fecdf_2_116"/>
          <p:cNvSpPr txBox="1"/>
          <p:nvPr/>
        </p:nvSpPr>
        <p:spPr>
          <a:xfrm>
            <a:off x="2096125" y="2474725"/>
            <a:ext cx="3201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2000"/>
              <a:buChar char="●"/>
            </a:pPr>
            <a:r>
              <a:rPr b="1" lang="en-US" sz="2100">
                <a:solidFill>
                  <a:srgbClr val="00694C"/>
                </a:solidFill>
              </a:rPr>
              <a:t>Extract and Subset the Data into Middle Eastern Countries</a:t>
            </a:r>
            <a:endParaRPr b="1" sz="2100">
              <a:solidFill>
                <a:srgbClr val="00694C"/>
              </a:solidFill>
            </a:endParaRPr>
          </a:p>
          <a:p>
            <a:pPr indent="-3556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2000"/>
              <a:buChar char="●"/>
            </a:pPr>
            <a:r>
              <a:rPr b="1" lang="en-US" sz="2100">
                <a:solidFill>
                  <a:srgbClr val="00694C"/>
                </a:solidFill>
              </a:rPr>
              <a:t>Handling Missing Data using mean imputation</a:t>
            </a:r>
            <a:endParaRPr b="1" sz="2000">
              <a:solidFill>
                <a:srgbClr val="00694C"/>
              </a:solidFill>
            </a:endParaRPr>
          </a:p>
        </p:txBody>
      </p:sp>
      <p:sp>
        <p:nvSpPr>
          <p:cNvPr id="212" name="Google Shape;212;g2f3972fecdf_2_116"/>
          <p:cNvSpPr txBox="1"/>
          <p:nvPr/>
        </p:nvSpPr>
        <p:spPr>
          <a:xfrm>
            <a:off x="4912471" y="5623550"/>
            <a:ext cx="3787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Creating Lagged Features</a:t>
            </a:r>
            <a:endParaRPr b="1" sz="2400"/>
          </a:p>
        </p:txBody>
      </p:sp>
      <p:sp>
        <p:nvSpPr>
          <p:cNvPr id="213" name="Google Shape;213;g2f3972fecdf_2_116"/>
          <p:cNvSpPr txBox="1"/>
          <p:nvPr/>
        </p:nvSpPr>
        <p:spPr>
          <a:xfrm>
            <a:off x="5110400" y="6129050"/>
            <a:ext cx="339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2000"/>
              <a:buChar char="●"/>
            </a:pPr>
            <a:r>
              <a:rPr b="1" lang="en-US" sz="2000">
                <a:solidFill>
                  <a:srgbClr val="00694C"/>
                </a:solidFill>
              </a:rPr>
              <a:t>Creating lagged features (hdi_lag1)</a:t>
            </a:r>
            <a:endParaRPr b="1" sz="2000">
              <a:solidFill>
                <a:srgbClr val="00694C"/>
              </a:solidFill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2000"/>
              <a:buChar char="●"/>
            </a:pPr>
            <a:r>
              <a:rPr b="1" lang="en-US" sz="2000">
                <a:solidFill>
                  <a:srgbClr val="00694C"/>
                </a:solidFill>
              </a:rPr>
              <a:t>Capturing Autocorrelation in Time Series Data </a:t>
            </a:r>
            <a:endParaRPr b="1" sz="2000">
              <a:solidFill>
                <a:srgbClr val="00694C"/>
              </a:solidFill>
            </a:endParaRPr>
          </a:p>
        </p:txBody>
      </p:sp>
      <p:sp>
        <p:nvSpPr>
          <p:cNvPr id="214" name="Google Shape;214;g2f3972fecdf_2_116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12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grpSp>
        <p:nvGrpSpPr>
          <p:cNvPr id="215" name="Google Shape;215;g2f3972fecdf_2_116"/>
          <p:cNvGrpSpPr/>
          <p:nvPr/>
        </p:nvGrpSpPr>
        <p:grpSpPr>
          <a:xfrm>
            <a:off x="7604225" y="2213002"/>
            <a:ext cx="3391184" cy="3109458"/>
            <a:chOff x="0" y="-38100"/>
            <a:chExt cx="1394172" cy="1340457"/>
          </a:xfrm>
        </p:grpSpPr>
        <p:sp>
          <p:nvSpPr>
            <p:cNvPr id="216" name="Google Shape;216;g2f3972fecdf_2_116"/>
            <p:cNvSpPr/>
            <p:nvPr/>
          </p:nvSpPr>
          <p:spPr>
            <a:xfrm>
              <a:off x="0" y="0"/>
              <a:ext cx="1394172" cy="1302357"/>
            </a:xfrm>
            <a:custGeom>
              <a:rect b="b" l="l" r="r" t="t"/>
              <a:pathLst>
                <a:path extrusionOk="0"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g2f3972fecdf_2_116"/>
            <p:cNvSpPr txBox="1"/>
            <p:nvPr/>
          </p:nvSpPr>
          <p:spPr>
            <a:xfrm>
              <a:off x="0" y="-38100"/>
              <a:ext cx="1394100" cy="13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</a:endParaRPr>
            </a:p>
          </p:txBody>
        </p:sp>
      </p:grpSp>
      <p:sp>
        <p:nvSpPr>
          <p:cNvPr id="218" name="Google Shape;218;g2f3972fecdf_2_116"/>
          <p:cNvSpPr txBox="1"/>
          <p:nvPr/>
        </p:nvSpPr>
        <p:spPr>
          <a:xfrm>
            <a:off x="7742825" y="1853050"/>
            <a:ext cx="31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Data Transformation</a:t>
            </a:r>
            <a:endParaRPr b="1" sz="2400"/>
          </a:p>
        </p:txBody>
      </p:sp>
      <p:sp>
        <p:nvSpPr>
          <p:cNvPr id="219" name="Google Shape;219;g2f3972fecdf_2_116"/>
          <p:cNvSpPr txBox="1"/>
          <p:nvPr/>
        </p:nvSpPr>
        <p:spPr>
          <a:xfrm>
            <a:off x="7699175" y="2472863"/>
            <a:ext cx="3201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2000"/>
              <a:buChar char="●"/>
            </a:pPr>
            <a:r>
              <a:rPr b="1" lang="en-US" sz="2000">
                <a:solidFill>
                  <a:srgbClr val="00694C"/>
                </a:solidFill>
              </a:rPr>
              <a:t>Transforming the Data when it’s necessary (e.g., Differencing, Log Transformation, etc.)</a:t>
            </a:r>
            <a:endParaRPr b="1" sz="2100">
              <a:solidFill>
                <a:srgbClr val="00694C"/>
              </a:solidFill>
            </a:endParaRPr>
          </a:p>
        </p:txBody>
      </p:sp>
      <p:sp>
        <p:nvSpPr>
          <p:cNvPr id="220" name="Google Shape;220;g2f3972fecdf_2_116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Feature Engineering</a:t>
            </a:r>
            <a:endParaRPr b="1" i="1" sz="2400">
              <a:solidFill>
                <a:srgbClr val="00694C"/>
              </a:solidFill>
            </a:endParaRPr>
          </a:p>
        </p:txBody>
      </p:sp>
      <p:grpSp>
        <p:nvGrpSpPr>
          <p:cNvPr id="221" name="Google Shape;221;g2f3972fecdf_2_116"/>
          <p:cNvGrpSpPr/>
          <p:nvPr/>
        </p:nvGrpSpPr>
        <p:grpSpPr>
          <a:xfrm>
            <a:off x="12973725" y="2212989"/>
            <a:ext cx="3391184" cy="3109458"/>
            <a:chOff x="0" y="-38100"/>
            <a:chExt cx="1394172" cy="1340457"/>
          </a:xfrm>
        </p:grpSpPr>
        <p:sp>
          <p:nvSpPr>
            <p:cNvPr id="222" name="Google Shape;222;g2f3972fecdf_2_116"/>
            <p:cNvSpPr/>
            <p:nvPr/>
          </p:nvSpPr>
          <p:spPr>
            <a:xfrm>
              <a:off x="0" y="0"/>
              <a:ext cx="1394172" cy="1302357"/>
            </a:xfrm>
            <a:custGeom>
              <a:rect b="b" l="l" r="r" t="t"/>
              <a:pathLst>
                <a:path extrusionOk="0"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</a:endParaRPr>
            </a:p>
          </p:txBody>
        </p:sp>
        <p:sp>
          <p:nvSpPr>
            <p:cNvPr id="223" name="Google Shape;223;g2f3972fecdf_2_116"/>
            <p:cNvSpPr txBox="1"/>
            <p:nvPr/>
          </p:nvSpPr>
          <p:spPr>
            <a:xfrm>
              <a:off x="0" y="-38100"/>
              <a:ext cx="1394100" cy="13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694C"/>
                </a:solidFill>
              </a:endParaRPr>
            </a:p>
          </p:txBody>
        </p:sp>
      </p:grpSp>
      <p:sp>
        <p:nvSpPr>
          <p:cNvPr id="224" name="Google Shape;224;g2f3972fecdf_2_116"/>
          <p:cNvSpPr txBox="1"/>
          <p:nvPr/>
        </p:nvSpPr>
        <p:spPr>
          <a:xfrm>
            <a:off x="13263824" y="1853050"/>
            <a:ext cx="281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Train-Test Split</a:t>
            </a:r>
            <a:endParaRPr b="1" sz="2400"/>
          </a:p>
        </p:txBody>
      </p:sp>
      <p:sp>
        <p:nvSpPr>
          <p:cNvPr id="225" name="Google Shape;225;g2f3972fecdf_2_116"/>
          <p:cNvSpPr txBox="1"/>
          <p:nvPr/>
        </p:nvSpPr>
        <p:spPr>
          <a:xfrm>
            <a:off x="13112325" y="2549500"/>
            <a:ext cx="311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2000"/>
              <a:buChar char="●"/>
            </a:pPr>
            <a:r>
              <a:rPr b="1" lang="en-US" sz="2000">
                <a:solidFill>
                  <a:srgbClr val="00694C"/>
                </a:solidFill>
              </a:rPr>
              <a:t>To maintain the chronological order </a:t>
            </a:r>
            <a:endParaRPr b="1" sz="2000">
              <a:solidFill>
                <a:srgbClr val="00694C"/>
              </a:solidFill>
            </a:endParaRPr>
          </a:p>
          <a:p>
            <a:pPr indent="-3556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2000"/>
              <a:buChar char="●"/>
            </a:pPr>
            <a:r>
              <a:rPr b="1" lang="en-US" sz="2000">
                <a:solidFill>
                  <a:srgbClr val="00694C"/>
                </a:solidFill>
              </a:rPr>
              <a:t>Avoid data leakage</a:t>
            </a:r>
            <a:endParaRPr b="1" sz="2000">
              <a:solidFill>
                <a:srgbClr val="00694C"/>
              </a:solidFill>
            </a:endParaRPr>
          </a:p>
        </p:txBody>
      </p:sp>
      <p:sp>
        <p:nvSpPr>
          <p:cNvPr id="226" name="Google Shape;226;g2f3972fecdf_2_116"/>
          <p:cNvSpPr/>
          <p:nvPr/>
        </p:nvSpPr>
        <p:spPr>
          <a:xfrm>
            <a:off x="10205325" y="6422600"/>
            <a:ext cx="3391323" cy="2500525"/>
          </a:xfrm>
          <a:custGeom>
            <a:rect b="b" l="l" r="r" t="t"/>
            <a:pathLst>
              <a:path extrusionOk="0" h="1302357" w="1394172">
                <a:moveTo>
                  <a:pt x="11700" y="0"/>
                </a:moveTo>
                <a:lnTo>
                  <a:pt x="1382472" y="0"/>
                </a:lnTo>
                <a:cubicBezTo>
                  <a:pt x="1388934" y="0"/>
                  <a:pt x="1394172" y="5238"/>
                  <a:pt x="1394172" y="11700"/>
                </a:cubicBezTo>
                <a:lnTo>
                  <a:pt x="1394172" y="1290656"/>
                </a:lnTo>
                <a:cubicBezTo>
                  <a:pt x="1394172" y="1297118"/>
                  <a:pt x="1388934" y="1302357"/>
                  <a:pt x="1382472" y="1302357"/>
                </a:cubicBezTo>
                <a:lnTo>
                  <a:pt x="11700" y="1302357"/>
                </a:lnTo>
                <a:cubicBezTo>
                  <a:pt x="5238" y="1302357"/>
                  <a:pt x="0" y="1297118"/>
                  <a:pt x="0" y="1290656"/>
                </a:cubicBezTo>
                <a:lnTo>
                  <a:pt x="0" y="11700"/>
                </a:lnTo>
                <a:cubicBezTo>
                  <a:pt x="0" y="5238"/>
                  <a:pt x="5238" y="0"/>
                  <a:pt x="11700" y="0"/>
                </a:cubicBezTo>
                <a:close/>
              </a:path>
            </a:pathLst>
          </a:custGeom>
          <a:solidFill>
            <a:srgbClr val="A9DFD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7" name="Google Shape;227;g2f3972fecdf_2_116"/>
          <p:cNvSpPr txBox="1"/>
          <p:nvPr/>
        </p:nvSpPr>
        <p:spPr>
          <a:xfrm>
            <a:off x="10007396" y="5616050"/>
            <a:ext cx="37872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Data Reshaping for ML Algorithms</a:t>
            </a:r>
            <a:endParaRPr b="1" sz="2400"/>
          </a:p>
        </p:txBody>
      </p:sp>
      <p:sp>
        <p:nvSpPr>
          <p:cNvPr id="228" name="Google Shape;228;g2f3972fecdf_2_116"/>
          <p:cNvSpPr txBox="1"/>
          <p:nvPr/>
        </p:nvSpPr>
        <p:spPr>
          <a:xfrm>
            <a:off x="10205400" y="6686875"/>
            <a:ext cx="339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2000"/>
              <a:buChar char="●"/>
            </a:pPr>
            <a:r>
              <a:rPr b="1" lang="en-US" sz="2000">
                <a:solidFill>
                  <a:srgbClr val="00694C"/>
                </a:solidFill>
              </a:rPr>
              <a:t>Some ML Algorithms require data in long format to correctly model the relationships over time.</a:t>
            </a:r>
            <a:endParaRPr b="1" sz="2000">
              <a:solidFill>
                <a:srgbClr val="00694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3972fecdf_2_157"/>
          <p:cNvSpPr txBox="1"/>
          <p:nvPr/>
        </p:nvSpPr>
        <p:spPr>
          <a:xfrm>
            <a:off x="1022975" y="2692440"/>
            <a:ext cx="87525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694C"/>
                </a:solidFill>
              </a:rPr>
              <a:t>Proposed Modeling A</a:t>
            </a:r>
            <a:r>
              <a:rPr lang="en-US" sz="8000">
                <a:solidFill>
                  <a:srgbClr val="00694C"/>
                </a:solidFill>
              </a:rPr>
              <a:t>pproaches</a:t>
            </a:r>
            <a:endParaRPr/>
          </a:p>
        </p:txBody>
      </p:sp>
      <p:pic>
        <p:nvPicPr>
          <p:cNvPr id="235" name="Google Shape;235;g2f3972fecdf_2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475" y="1314608"/>
            <a:ext cx="7657784" cy="76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f3972fecdf_2_157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13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/>
          <p:nvPr/>
        </p:nvSpPr>
        <p:spPr>
          <a:xfrm>
            <a:off x="13433372" y="8084666"/>
            <a:ext cx="5277926" cy="4404669"/>
          </a:xfrm>
          <a:custGeom>
            <a:rect b="b" l="l" r="r" t="t"/>
            <a:pathLst>
              <a:path extrusionOk="0"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-1302276" y="-2383108"/>
            <a:ext cx="4661953" cy="4748285"/>
          </a:xfrm>
          <a:custGeom>
            <a:rect b="b" l="l" r="r" t="t"/>
            <a:pathLst>
              <a:path extrusionOk="0"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2096125" y="1862200"/>
            <a:ext cx="13942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Proposed Modeling Approaches</a:t>
            </a:r>
            <a:endParaRPr sz="7000"/>
          </a:p>
        </p:txBody>
      </p:sp>
      <p:sp>
        <p:nvSpPr>
          <p:cNvPr id="245" name="Google Shape;245;p12"/>
          <p:cNvSpPr txBox="1"/>
          <p:nvPr/>
        </p:nvSpPr>
        <p:spPr>
          <a:xfrm>
            <a:off x="1276447" y="6706047"/>
            <a:ext cx="306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694C"/>
                </a:solidFill>
              </a:rPr>
              <a:t>Auto ARIMA</a:t>
            </a:r>
            <a:endParaRPr sz="3600"/>
          </a:p>
        </p:txBody>
      </p:sp>
      <p:sp>
        <p:nvSpPr>
          <p:cNvPr id="246" name="Google Shape;246;p12"/>
          <p:cNvSpPr txBox="1"/>
          <p:nvPr/>
        </p:nvSpPr>
        <p:spPr>
          <a:xfrm>
            <a:off x="7039953" y="6706050"/>
            <a:ext cx="420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694C"/>
                </a:solidFill>
              </a:rPr>
              <a:t>Facebook Prophet</a:t>
            </a:r>
            <a:endParaRPr sz="3600"/>
          </a:p>
        </p:txBody>
      </p:sp>
      <p:sp>
        <p:nvSpPr>
          <p:cNvPr id="247" name="Google Shape;247;p12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14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pic>
        <p:nvPicPr>
          <p:cNvPr id="248" name="Google Shape;24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450" y="3495725"/>
            <a:ext cx="3295549" cy="32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1225" y="4572713"/>
            <a:ext cx="4572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48475" y="4030998"/>
            <a:ext cx="2966625" cy="22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2"/>
          <p:cNvSpPr txBox="1"/>
          <p:nvPr/>
        </p:nvSpPr>
        <p:spPr>
          <a:xfrm>
            <a:off x="13304409" y="6706050"/>
            <a:ext cx="28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694C"/>
                </a:solidFill>
              </a:rPr>
              <a:t>H2O AutoML</a:t>
            </a:r>
            <a:endParaRPr sz="3600"/>
          </a:p>
        </p:txBody>
      </p:sp>
      <p:sp>
        <p:nvSpPr>
          <p:cNvPr id="252" name="Google Shape;252;p12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Proposed modeling approaches</a:t>
            </a:r>
            <a:endParaRPr i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88" y="152400"/>
            <a:ext cx="14857226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15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f3972fecdf_2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475" y="1314608"/>
            <a:ext cx="7657784" cy="76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f3972fecdf_2_164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16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267" name="Google Shape;267;g2f3972fecdf_2_164"/>
          <p:cNvSpPr txBox="1"/>
          <p:nvPr/>
        </p:nvSpPr>
        <p:spPr>
          <a:xfrm>
            <a:off x="858300" y="1444490"/>
            <a:ext cx="87525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694C"/>
                </a:solidFill>
              </a:rPr>
              <a:t>Selected Modeling Results with Justifications and Tradeoffs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3972fecdf_2_51"/>
          <p:cNvSpPr txBox="1"/>
          <p:nvPr/>
        </p:nvSpPr>
        <p:spPr>
          <a:xfrm>
            <a:off x="930625" y="282425"/>
            <a:ext cx="1604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B7743"/>
                </a:solidFill>
              </a:rPr>
              <a:t>Stationarity Evaluation Results</a:t>
            </a:r>
            <a:endParaRPr sz="5000">
              <a:solidFill>
                <a:srgbClr val="0B7743"/>
              </a:solidFill>
            </a:endParaRPr>
          </a:p>
        </p:txBody>
      </p:sp>
      <p:sp>
        <p:nvSpPr>
          <p:cNvPr id="274" name="Google Shape;274;g2f3972fecdf_2_51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17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275" name="Google Shape;275;g2f3972fecdf_2_51"/>
          <p:cNvSpPr txBox="1"/>
          <p:nvPr/>
        </p:nvSpPr>
        <p:spPr>
          <a:xfrm>
            <a:off x="0" y="9818100"/>
            <a:ext cx="8727900" cy="523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0694C"/>
                </a:solidFill>
              </a:rPr>
              <a:t>Selected model results with justifications and tradeoffs</a:t>
            </a:r>
            <a:endParaRPr b="1" i="1" sz="2200">
              <a:solidFill>
                <a:srgbClr val="00694C"/>
              </a:solidFill>
            </a:endParaRPr>
          </a:p>
        </p:txBody>
      </p:sp>
      <p:pic>
        <p:nvPicPr>
          <p:cNvPr id="276" name="Google Shape;276;g2f3972fecdf_2_51"/>
          <p:cNvPicPr preferRelativeResize="0"/>
          <p:nvPr/>
        </p:nvPicPr>
        <p:blipFill rotWithShape="1">
          <a:blip r:embed="rId3">
            <a:alphaModFix/>
          </a:blip>
          <a:srcRect b="6769" l="5351" r="5315" t="5194"/>
          <a:stretch/>
        </p:blipFill>
        <p:spPr>
          <a:xfrm>
            <a:off x="1149575" y="4004298"/>
            <a:ext cx="3658900" cy="21217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g2f3972fecdf_2_51"/>
          <p:cNvPicPr preferRelativeResize="0"/>
          <p:nvPr/>
        </p:nvPicPr>
        <p:blipFill rotWithShape="1">
          <a:blip r:embed="rId4">
            <a:alphaModFix/>
          </a:blip>
          <a:srcRect b="10855" l="3986" r="4580" t="8192"/>
          <a:stretch/>
        </p:blipFill>
        <p:spPr>
          <a:xfrm>
            <a:off x="13293025" y="4325459"/>
            <a:ext cx="4343200" cy="12280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g2f3972fecdf_2_51"/>
          <p:cNvPicPr preferRelativeResize="0"/>
          <p:nvPr/>
        </p:nvPicPr>
        <p:blipFill rotWithShape="1">
          <a:blip r:embed="rId5">
            <a:alphaModFix/>
          </a:blip>
          <a:srcRect b="3755" l="2707" r="2952" t="2365"/>
          <a:stretch/>
        </p:blipFill>
        <p:spPr>
          <a:xfrm>
            <a:off x="6664021" y="6378025"/>
            <a:ext cx="4857430" cy="31741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9" name="Google Shape;279;g2f3972fecdf_2_51"/>
          <p:cNvCxnSpPr/>
          <p:nvPr/>
        </p:nvCxnSpPr>
        <p:spPr>
          <a:xfrm flipH="1" rot="10800000">
            <a:off x="6255225" y="2232100"/>
            <a:ext cx="7151100" cy="14100"/>
          </a:xfrm>
          <a:prstGeom prst="straightConnector1">
            <a:avLst/>
          </a:prstGeom>
          <a:noFill/>
          <a:ln cap="flat" cmpd="sng" w="7620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g2f3972fecdf_2_51"/>
          <p:cNvPicPr preferRelativeResize="0"/>
          <p:nvPr/>
        </p:nvPicPr>
        <p:blipFill rotWithShape="1">
          <a:blip r:embed="rId6">
            <a:alphaModFix/>
          </a:blip>
          <a:srcRect b="6714" l="3717" r="3111" t="6314"/>
          <a:stretch/>
        </p:blipFill>
        <p:spPr>
          <a:xfrm>
            <a:off x="7556500" y="1467975"/>
            <a:ext cx="4560800" cy="16435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g2f3972fecdf_2_51"/>
          <p:cNvPicPr preferRelativeResize="0"/>
          <p:nvPr/>
        </p:nvPicPr>
        <p:blipFill rotWithShape="1">
          <a:blip r:embed="rId7">
            <a:alphaModFix/>
          </a:blip>
          <a:srcRect b="8656" l="3335" r="2182" t="7703"/>
          <a:stretch/>
        </p:blipFill>
        <p:spPr>
          <a:xfrm>
            <a:off x="454925" y="1526350"/>
            <a:ext cx="6155700" cy="15170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g2f3972fecdf_2_51"/>
          <p:cNvPicPr preferRelativeResize="0"/>
          <p:nvPr/>
        </p:nvPicPr>
        <p:blipFill rotWithShape="1">
          <a:blip r:embed="rId8">
            <a:alphaModFix/>
          </a:blip>
          <a:srcRect b="4967" l="3257" r="3926" t="4387"/>
          <a:stretch/>
        </p:blipFill>
        <p:spPr>
          <a:xfrm>
            <a:off x="13249100" y="1393275"/>
            <a:ext cx="4257675" cy="18389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g2f3972fecdf_2_51"/>
          <p:cNvSpPr/>
          <p:nvPr/>
        </p:nvSpPr>
        <p:spPr>
          <a:xfrm>
            <a:off x="264575" y="1293775"/>
            <a:ext cx="486000" cy="438000"/>
          </a:xfrm>
          <a:prstGeom prst="ellipse">
            <a:avLst/>
          </a:prstGeom>
          <a:solidFill>
            <a:srgbClr val="800000"/>
          </a:solidFill>
          <a:ln cap="flat" cmpd="sng" w="25400">
            <a:solidFill>
              <a:srgbClr val="3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</a:rPr>
              <a:t>1</a:t>
            </a:r>
            <a:endParaRPr b="1" sz="2000"/>
          </a:p>
        </p:txBody>
      </p:sp>
      <p:sp>
        <p:nvSpPr>
          <p:cNvPr id="284" name="Google Shape;284;g2f3972fecdf_2_51"/>
          <p:cNvSpPr/>
          <p:nvPr/>
        </p:nvSpPr>
        <p:spPr>
          <a:xfrm>
            <a:off x="7253607" y="1250480"/>
            <a:ext cx="486000" cy="438000"/>
          </a:xfrm>
          <a:prstGeom prst="ellipse">
            <a:avLst/>
          </a:prstGeom>
          <a:solidFill>
            <a:srgbClr val="800000"/>
          </a:solidFill>
          <a:ln cap="flat" cmpd="sng" w="25400">
            <a:solidFill>
              <a:srgbClr val="3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2</a:t>
            </a:r>
            <a:endParaRPr b="1" sz="2000"/>
          </a:p>
        </p:txBody>
      </p:sp>
      <p:sp>
        <p:nvSpPr>
          <p:cNvPr id="285" name="Google Shape;285;g2f3972fecdf_2_51"/>
          <p:cNvSpPr/>
          <p:nvPr/>
        </p:nvSpPr>
        <p:spPr>
          <a:xfrm>
            <a:off x="12920325" y="1186400"/>
            <a:ext cx="486000" cy="438000"/>
          </a:xfrm>
          <a:prstGeom prst="ellipse">
            <a:avLst/>
          </a:prstGeom>
          <a:solidFill>
            <a:srgbClr val="800000"/>
          </a:solidFill>
          <a:ln cap="flat" cmpd="sng" w="25400">
            <a:solidFill>
              <a:srgbClr val="3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3</a:t>
            </a:r>
            <a:endParaRPr b="1" sz="2000"/>
          </a:p>
        </p:txBody>
      </p:sp>
      <p:sp>
        <p:nvSpPr>
          <p:cNvPr id="286" name="Google Shape;286;g2f3972fecdf_2_51"/>
          <p:cNvSpPr/>
          <p:nvPr/>
        </p:nvSpPr>
        <p:spPr>
          <a:xfrm>
            <a:off x="868407" y="3748955"/>
            <a:ext cx="486000" cy="438000"/>
          </a:xfrm>
          <a:prstGeom prst="ellipse">
            <a:avLst/>
          </a:prstGeom>
          <a:solidFill>
            <a:srgbClr val="800000"/>
          </a:solidFill>
          <a:ln cap="flat" cmpd="sng" w="25400">
            <a:solidFill>
              <a:srgbClr val="3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4</a:t>
            </a:r>
            <a:endParaRPr b="1" sz="2000"/>
          </a:p>
        </p:txBody>
      </p:sp>
      <p:sp>
        <p:nvSpPr>
          <p:cNvPr id="287" name="Google Shape;287;g2f3972fecdf_2_51"/>
          <p:cNvSpPr/>
          <p:nvPr/>
        </p:nvSpPr>
        <p:spPr>
          <a:xfrm>
            <a:off x="13050582" y="4081891"/>
            <a:ext cx="486000" cy="438000"/>
          </a:xfrm>
          <a:prstGeom prst="ellipse">
            <a:avLst/>
          </a:prstGeom>
          <a:solidFill>
            <a:srgbClr val="800000"/>
          </a:solidFill>
          <a:ln cap="flat" cmpd="sng" w="25400">
            <a:solidFill>
              <a:srgbClr val="3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6</a:t>
            </a:r>
            <a:endParaRPr b="1" sz="2000"/>
          </a:p>
        </p:txBody>
      </p:sp>
      <p:sp>
        <p:nvSpPr>
          <p:cNvPr id="288" name="Google Shape;288;g2f3972fecdf_2_51"/>
          <p:cNvSpPr/>
          <p:nvPr/>
        </p:nvSpPr>
        <p:spPr>
          <a:xfrm>
            <a:off x="11283557" y="6202655"/>
            <a:ext cx="486000" cy="438000"/>
          </a:xfrm>
          <a:prstGeom prst="ellipse">
            <a:avLst/>
          </a:prstGeom>
          <a:solidFill>
            <a:srgbClr val="800000"/>
          </a:solidFill>
          <a:ln cap="flat" cmpd="sng" w="25400">
            <a:solidFill>
              <a:srgbClr val="3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7</a:t>
            </a:r>
            <a:endParaRPr b="1" sz="2000"/>
          </a:p>
        </p:txBody>
      </p:sp>
      <p:cxnSp>
        <p:nvCxnSpPr>
          <p:cNvPr id="289" name="Google Shape;289;g2f3972fecdf_2_51"/>
          <p:cNvCxnSpPr>
            <a:stCxn id="282" idx="3"/>
            <a:endCxn id="276" idx="1"/>
          </p:cNvCxnSpPr>
          <p:nvPr/>
        </p:nvCxnSpPr>
        <p:spPr>
          <a:xfrm flipH="1">
            <a:off x="1149575" y="2312762"/>
            <a:ext cx="16357200" cy="2752500"/>
          </a:xfrm>
          <a:prstGeom prst="bentConnector5">
            <a:avLst>
              <a:gd fmla="val -2466" name="adj1"/>
              <a:gd fmla="val 44184" name="adj2"/>
              <a:gd fmla="val 104737" name="adj3"/>
            </a:avLst>
          </a:prstGeom>
          <a:noFill/>
          <a:ln cap="flat" cmpd="sng" w="7620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g2f3972fecdf_2_51"/>
          <p:cNvCxnSpPr>
            <a:stCxn id="276" idx="3"/>
            <a:endCxn id="277" idx="1"/>
          </p:cNvCxnSpPr>
          <p:nvPr/>
        </p:nvCxnSpPr>
        <p:spPr>
          <a:xfrm flipH="1" rot="10800000">
            <a:off x="4808475" y="4939485"/>
            <a:ext cx="8484600" cy="125700"/>
          </a:xfrm>
          <a:prstGeom prst="straightConnector1">
            <a:avLst/>
          </a:prstGeom>
          <a:noFill/>
          <a:ln cap="flat" cmpd="sng" w="7620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1" name="Google Shape;291;g2f3972fecdf_2_51"/>
          <p:cNvPicPr preferRelativeResize="0"/>
          <p:nvPr/>
        </p:nvPicPr>
        <p:blipFill rotWithShape="1">
          <a:blip r:embed="rId9">
            <a:alphaModFix/>
          </a:blip>
          <a:srcRect b="5743" l="2427" r="3098" t="4368"/>
          <a:stretch/>
        </p:blipFill>
        <p:spPr>
          <a:xfrm>
            <a:off x="6132175" y="3967148"/>
            <a:ext cx="6155699" cy="20429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g2f3972fecdf_2_51"/>
          <p:cNvSpPr/>
          <p:nvPr/>
        </p:nvSpPr>
        <p:spPr>
          <a:xfrm>
            <a:off x="5946082" y="3767430"/>
            <a:ext cx="486000" cy="438000"/>
          </a:xfrm>
          <a:prstGeom prst="ellipse">
            <a:avLst/>
          </a:prstGeom>
          <a:solidFill>
            <a:srgbClr val="800000"/>
          </a:solidFill>
          <a:ln cap="flat" cmpd="sng" w="25400">
            <a:solidFill>
              <a:srgbClr val="3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5</a:t>
            </a:r>
            <a:endParaRPr b="1" sz="2000"/>
          </a:p>
        </p:txBody>
      </p:sp>
      <p:cxnSp>
        <p:nvCxnSpPr>
          <p:cNvPr id="293" name="Google Shape;293;g2f3972fecdf_2_51"/>
          <p:cNvCxnSpPr>
            <a:stCxn id="277" idx="3"/>
            <a:endCxn id="278" idx="3"/>
          </p:cNvCxnSpPr>
          <p:nvPr/>
        </p:nvCxnSpPr>
        <p:spPr>
          <a:xfrm flipH="1">
            <a:off x="11521325" y="4939497"/>
            <a:ext cx="6114900" cy="3025500"/>
          </a:xfrm>
          <a:prstGeom prst="bentConnector3">
            <a:avLst>
              <a:gd fmla="val -3894" name="adj1"/>
            </a:avLst>
          </a:prstGeom>
          <a:noFill/>
          <a:ln cap="flat" cmpd="sng" w="7620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g2f3972fecdf_2_51"/>
          <p:cNvSpPr txBox="1"/>
          <p:nvPr/>
        </p:nvSpPr>
        <p:spPr>
          <a:xfrm>
            <a:off x="8875100" y="1934025"/>
            <a:ext cx="2139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34343"/>
                </a:solidFill>
              </a:rPr>
              <a:t>ADF and KPSS tests</a:t>
            </a:r>
            <a:endParaRPr b="1"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393a9f689_14_24"/>
          <p:cNvSpPr txBox="1"/>
          <p:nvPr/>
        </p:nvSpPr>
        <p:spPr>
          <a:xfrm>
            <a:off x="930625" y="365250"/>
            <a:ext cx="1604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B7743"/>
                </a:solidFill>
              </a:rPr>
              <a:t>ACF and PACF </a:t>
            </a:r>
            <a:r>
              <a:rPr lang="en-US" sz="5000">
                <a:solidFill>
                  <a:srgbClr val="0B7743"/>
                </a:solidFill>
              </a:rPr>
              <a:t>evaluation</a:t>
            </a:r>
            <a:r>
              <a:rPr lang="en-US" sz="5000">
                <a:solidFill>
                  <a:srgbClr val="0B7743"/>
                </a:solidFill>
              </a:rPr>
              <a:t> of results</a:t>
            </a:r>
            <a:endParaRPr sz="5000">
              <a:solidFill>
                <a:srgbClr val="0B7743"/>
              </a:solidFill>
            </a:endParaRPr>
          </a:p>
        </p:txBody>
      </p:sp>
      <p:sp>
        <p:nvSpPr>
          <p:cNvPr id="301" name="Google Shape;301;g2f393a9f689_14_24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17/24</a:t>
            </a:r>
            <a:endParaRPr sz="2400"/>
          </a:p>
        </p:txBody>
      </p:sp>
      <p:sp>
        <p:nvSpPr>
          <p:cNvPr id="302" name="Google Shape;302;g2f393a9f689_14_24"/>
          <p:cNvSpPr txBox="1"/>
          <p:nvPr/>
        </p:nvSpPr>
        <p:spPr>
          <a:xfrm>
            <a:off x="0" y="9818100"/>
            <a:ext cx="8727900" cy="523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0694C"/>
                </a:solidFill>
              </a:rPr>
              <a:t>Selected model results with justifications and tradeoffs</a:t>
            </a:r>
            <a:endParaRPr b="1" i="1" sz="2200">
              <a:solidFill>
                <a:srgbClr val="00694C"/>
              </a:solidFill>
            </a:endParaRPr>
          </a:p>
        </p:txBody>
      </p:sp>
      <p:pic>
        <p:nvPicPr>
          <p:cNvPr id="303" name="Google Shape;303;g2f393a9f689_14_24"/>
          <p:cNvPicPr preferRelativeResize="0"/>
          <p:nvPr/>
        </p:nvPicPr>
        <p:blipFill rotWithShape="1">
          <a:blip r:embed="rId3">
            <a:alphaModFix/>
          </a:blip>
          <a:srcRect b="4036" l="1464" r="1570" t="3164"/>
          <a:stretch/>
        </p:blipFill>
        <p:spPr>
          <a:xfrm>
            <a:off x="247401" y="3015942"/>
            <a:ext cx="5716901" cy="1843316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g2f393a9f689_14_24"/>
          <p:cNvPicPr preferRelativeResize="0"/>
          <p:nvPr/>
        </p:nvPicPr>
        <p:blipFill rotWithShape="1">
          <a:blip r:embed="rId4">
            <a:alphaModFix/>
          </a:blip>
          <a:srcRect b="3006" l="1060" r="1625" t="2733"/>
          <a:stretch/>
        </p:blipFill>
        <p:spPr>
          <a:xfrm>
            <a:off x="12276075" y="2990050"/>
            <a:ext cx="5748410" cy="184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5" name="Google Shape;305;g2f393a9f689_14_24"/>
          <p:cNvCxnSpPr>
            <a:stCxn id="306" idx="2"/>
            <a:endCxn id="303" idx="0"/>
          </p:cNvCxnSpPr>
          <p:nvPr/>
        </p:nvCxnSpPr>
        <p:spPr>
          <a:xfrm rot="5400000">
            <a:off x="5608579" y="-425950"/>
            <a:ext cx="939000" cy="5944500"/>
          </a:xfrm>
          <a:prstGeom prst="bentConnector3">
            <a:avLst>
              <a:gd fmla="val 50008" name="adj1"/>
            </a:avLst>
          </a:prstGeom>
          <a:noFill/>
          <a:ln cap="flat" cmpd="sng" w="7620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g2f393a9f689_14_24"/>
          <p:cNvCxnSpPr>
            <a:stCxn id="306" idx="2"/>
            <a:endCxn id="304" idx="0"/>
          </p:cNvCxnSpPr>
          <p:nvPr/>
        </p:nvCxnSpPr>
        <p:spPr>
          <a:xfrm flipH="1" rot="-5400000">
            <a:off x="11643679" y="-516550"/>
            <a:ext cx="913200" cy="6099900"/>
          </a:xfrm>
          <a:prstGeom prst="bentConnector3">
            <a:avLst>
              <a:gd fmla="val 50003" name="adj1"/>
            </a:avLst>
          </a:prstGeom>
          <a:noFill/>
          <a:ln cap="flat" cmpd="sng" w="7620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g2f393a9f689_14_24"/>
          <p:cNvCxnSpPr>
            <a:stCxn id="306" idx="2"/>
            <a:endCxn id="309" idx="0"/>
          </p:cNvCxnSpPr>
          <p:nvPr/>
        </p:nvCxnSpPr>
        <p:spPr>
          <a:xfrm>
            <a:off x="9050329" y="2076800"/>
            <a:ext cx="21600" cy="5748000"/>
          </a:xfrm>
          <a:prstGeom prst="straightConnector1">
            <a:avLst/>
          </a:prstGeom>
          <a:noFill/>
          <a:ln cap="flat" cmpd="sng" w="7620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g2f393a9f689_14_24"/>
          <p:cNvCxnSpPr>
            <a:stCxn id="304" idx="2"/>
            <a:endCxn id="311" idx="0"/>
          </p:cNvCxnSpPr>
          <p:nvPr/>
        </p:nvCxnSpPr>
        <p:spPr>
          <a:xfrm>
            <a:off x="15150280" y="4833350"/>
            <a:ext cx="18900" cy="2938800"/>
          </a:xfrm>
          <a:prstGeom prst="straightConnector1">
            <a:avLst/>
          </a:prstGeom>
          <a:noFill/>
          <a:ln cap="flat" cmpd="sng" w="7620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g2f393a9f689_14_24"/>
          <p:cNvCxnSpPr>
            <a:stCxn id="303" idx="2"/>
            <a:endCxn id="313" idx="0"/>
          </p:cNvCxnSpPr>
          <p:nvPr/>
        </p:nvCxnSpPr>
        <p:spPr>
          <a:xfrm>
            <a:off x="3105851" y="4859259"/>
            <a:ext cx="3600" cy="2943900"/>
          </a:xfrm>
          <a:prstGeom prst="straightConnector1">
            <a:avLst/>
          </a:prstGeom>
          <a:noFill/>
          <a:ln cap="flat" cmpd="sng" w="7620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" name="Google Shape;306;g2f393a9f689_14_24"/>
          <p:cNvPicPr preferRelativeResize="0"/>
          <p:nvPr/>
        </p:nvPicPr>
        <p:blipFill rotWithShape="1">
          <a:blip r:embed="rId5">
            <a:alphaModFix/>
          </a:blip>
          <a:srcRect b="15493" l="1390" r="1351" t="12975"/>
          <a:stretch/>
        </p:blipFill>
        <p:spPr>
          <a:xfrm>
            <a:off x="2990085" y="1518075"/>
            <a:ext cx="12120490" cy="5587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g2f393a9f689_14_24"/>
          <p:cNvPicPr preferRelativeResize="0"/>
          <p:nvPr/>
        </p:nvPicPr>
        <p:blipFill rotWithShape="1">
          <a:blip r:embed="rId6">
            <a:alphaModFix/>
          </a:blip>
          <a:srcRect b="15493" l="5130" r="5327" t="12975"/>
          <a:stretch/>
        </p:blipFill>
        <p:spPr>
          <a:xfrm>
            <a:off x="1624425" y="7803122"/>
            <a:ext cx="2969768" cy="5587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g2f393a9f689_14_24"/>
          <p:cNvPicPr preferRelativeResize="0"/>
          <p:nvPr/>
        </p:nvPicPr>
        <p:blipFill rotWithShape="1">
          <a:blip r:embed="rId7">
            <a:alphaModFix/>
          </a:blip>
          <a:srcRect b="27605" l="4754" r="4153" t="12746"/>
          <a:stretch/>
        </p:blipFill>
        <p:spPr>
          <a:xfrm>
            <a:off x="13180536" y="7772217"/>
            <a:ext cx="3977338" cy="5587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g2f393a9f689_14_24"/>
          <p:cNvPicPr preferRelativeResize="0"/>
          <p:nvPr/>
        </p:nvPicPr>
        <p:blipFill rotWithShape="1">
          <a:blip r:embed="rId8">
            <a:alphaModFix/>
          </a:blip>
          <a:srcRect b="24856" l="2490" r="2433" t="15491"/>
          <a:stretch/>
        </p:blipFill>
        <p:spPr>
          <a:xfrm>
            <a:off x="5832321" y="7824791"/>
            <a:ext cx="6479121" cy="5232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g2f393a9f689_14_24"/>
          <p:cNvPicPr preferRelativeResize="0"/>
          <p:nvPr/>
        </p:nvPicPr>
        <p:blipFill rotWithShape="1">
          <a:blip r:embed="rId9">
            <a:alphaModFix/>
          </a:blip>
          <a:srcRect b="3430" l="1542" r="1464" t="3346"/>
          <a:stretch/>
        </p:blipFill>
        <p:spPr>
          <a:xfrm>
            <a:off x="6477883" y="2962543"/>
            <a:ext cx="5062051" cy="1950093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g2f393a9f689_14_24"/>
          <p:cNvPicPr preferRelativeResize="0"/>
          <p:nvPr/>
        </p:nvPicPr>
        <p:blipFill rotWithShape="1">
          <a:blip r:embed="rId10">
            <a:alphaModFix/>
          </a:blip>
          <a:srcRect b="3317" l="1664" r="2135" t="2970"/>
          <a:stretch/>
        </p:blipFill>
        <p:spPr>
          <a:xfrm>
            <a:off x="574830" y="5419389"/>
            <a:ext cx="5062050" cy="2044424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B48C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353b98740_0_65"/>
          <p:cNvSpPr txBox="1"/>
          <p:nvPr/>
        </p:nvSpPr>
        <p:spPr>
          <a:xfrm>
            <a:off x="1239075" y="389575"/>
            <a:ext cx="1604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BF6F1"/>
                </a:solidFill>
              </a:rPr>
              <a:t>Model </a:t>
            </a:r>
            <a:r>
              <a:rPr b="1" lang="en-US" sz="6000">
                <a:solidFill>
                  <a:srgbClr val="FBF6F1"/>
                </a:solidFill>
              </a:rPr>
              <a:t>Results Comparison</a:t>
            </a:r>
            <a:endParaRPr b="1" sz="6000"/>
          </a:p>
        </p:txBody>
      </p:sp>
      <p:sp>
        <p:nvSpPr>
          <p:cNvPr id="322" name="Google Shape;322;g2f353b98740_0_65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19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323" name="Google Shape;323;g2f353b98740_0_65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Selected model results with justifications and tradeoffs</a:t>
            </a:r>
            <a:endParaRPr b="1" i="1" sz="2400">
              <a:solidFill>
                <a:srgbClr val="00694C"/>
              </a:solidFill>
            </a:endParaRPr>
          </a:p>
        </p:txBody>
      </p:sp>
      <p:cxnSp>
        <p:nvCxnSpPr>
          <p:cNvPr id="324" name="Google Shape;324;g2f353b98740_0_65"/>
          <p:cNvCxnSpPr>
            <a:stCxn id="325" idx="3"/>
            <a:endCxn id="326" idx="1"/>
          </p:cNvCxnSpPr>
          <p:nvPr/>
        </p:nvCxnSpPr>
        <p:spPr>
          <a:xfrm flipH="1" rot="10800000">
            <a:off x="5178534" y="5120306"/>
            <a:ext cx="8161200" cy="930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7" name="Google Shape;327;g2f353b98740_0_65"/>
          <p:cNvGrpSpPr/>
          <p:nvPr/>
        </p:nvGrpSpPr>
        <p:grpSpPr>
          <a:xfrm>
            <a:off x="790325" y="1978300"/>
            <a:ext cx="4388435" cy="6303154"/>
            <a:chOff x="0" y="-55"/>
            <a:chExt cx="1394172" cy="1302412"/>
          </a:xfrm>
        </p:grpSpPr>
        <p:sp>
          <p:nvSpPr>
            <p:cNvPr id="328" name="Google Shape;328;g2f353b98740_0_65"/>
            <p:cNvSpPr/>
            <p:nvPr/>
          </p:nvSpPr>
          <p:spPr>
            <a:xfrm>
              <a:off x="0" y="0"/>
              <a:ext cx="1394172" cy="1302357"/>
            </a:xfrm>
            <a:custGeom>
              <a:rect b="b" l="l" r="r" t="t"/>
              <a:pathLst>
                <a:path extrusionOk="0" h="1302357" w="1394172">
                  <a:moveTo>
                    <a:pt x="9905" y="0"/>
                  </a:moveTo>
                  <a:lnTo>
                    <a:pt x="1384268" y="0"/>
                  </a:lnTo>
                  <a:cubicBezTo>
                    <a:pt x="1386895" y="0"/>
                    <a:pt x="1389414" y="1044"/>
                    <a:pt x="1391271" y="2901"/>
                  </a:cubicBezTo>
                  <a:cubicBezTo>
                    <a:pt x="1393129" y="4758"/>
                    <a:pt x="1394172" y="7278"/>
                    <a:pt x="1394172" y="9905"/>
                  </a:cubicBezTo>
                  <a:lnTo>
                    <a:pt x="1394172" y="1292452"/>
                  </a:lnTo>
                  <a:cubicBezTo>
                    <a:pt x="1394172" y="1295079"/>
                    <a:pt x="1393129" y="1297598"/>
                    <a:pt x="1391271" y="1299456"/>
                  </a:cubicBezTo>
                  <a:cubicBezTo>
                    <a:pt x="1389414" y="1301313"/>
                    <a:pt x="1386895" y="1302357"/>
                    <a:pt x="1384268" y="1302357"/>
                  </a:cubicBezTo>
                  <a:lnTo>
                    <a:pt x="9905" y="1302357"/>
                  </a:lnTo>
                  <a:cubicBezTo>
                    <a:pt x="7278" y="1302357"/>
                    <a:pt x="4758" y="1301313"/>
                    <a:pt x="2901" y="1299456"/>
                  </a:cubicBezTo>
                  <a:cubicBezTo>
                    <a:pt x="1044" y="1297598"/>
                    <a:pt x="0" y="1295079"/>
                    <a:pt x="0" y="1292452"/>
                  </a:cubicBezTo>
                  <a:lnTo>
                    <a:pt x="0" y="9905"/>
                  </a:lnTo>
                  <a:cubicBezTo>
                    <a:pt x="0" y="7278"/>
                    <a:pt x="1044" y="4758"/>
                    <a:pt x="2901" y="2901"/>
                  </a:cubicBezTo>
                  <a:cubicBezTo>
                    <a:pt x="4758" y="1044"/>
                    <a:pt x="7278" y="0"/>
                    <a:pt x="9905" y="0"/>
                  </a:cubicBezTo>
                  <a:close/>
                </a:path>
              </a:pathLst>
            </a:custGeom>
            <a:solidFill>
              <a:srgbClr val="A9DF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2f353b98740_0_65"/>
            <p:cNvSpPr txBox="1"/>
            <p:nvPr/>
          </p:nvSpPr>
          <p:spPr>
            <a:xfrm>
              <a:off x="0" y="-55"/>
              <a:ext cx="1394100" cy="1302300"/>
            </a:xfrm>
            <a:prstGeom prst="rect">
              <a:avLst/>
            </a:prstGeom>
            <a:noFill/>
            <a:ln cap="flat" cmpd="sng" w="152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g2f353b98740_0_65"/>
          <p:cNvSpPr txBox="1"/>
          <p:nvPr/>
        </p:nvSpPr>
        <p:spPr>
          <a:xfrm>
            <a:off x="1403916" y="3150772"/>
            <a:ext cx="282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rgbClr val="00694C"/>
                </a:solidFill>
              </a:rPr>
              <a:t>Auto-ARIMA</a:t>
            </a:r>
            <a:endParaRPr b="1" sz="3500" u="sng"/>
          </a:p>
        </p:txBody>
      </p:sp>
      <p:grpSp>
        <p:nvGrpSpPr>
          <p:cNvPr id="330" name="Google Shape;330;g2f353b98740_0_65"/>
          <p:cNvGrpSpPr/>
          <p:nvPr/>
        </p:nvGrpSpPr>
        <p:grpSpPr>
          <a:xfrm>
            <a:off x="13339725" y="1965596"/>
            <a:ext cx="4388435" cy="6310330"/>
            <a:chOff x="0" y="-112"/>
            <a:chExt cx="1394172" cy="1302469"/>
          </a:xfrm>
        </p:grpSpPr>
        <p:sp>
          <p:nvSpPr>
            <p:cNvPr id="331" name="Google Shape;331;g2f353b98740_0_65"/>
            <p:cNvSpPr/>
            <p:nvPr/>
          </p:nvSpPr>
          <p:spPr>
            <a:xfrm>
              <a:off x="0" y="0"/>
              <a:ext cx="1394172" cy="1302357"/>
            </a:xfrm>
            <a:custGeom>
              <a:rect b="b" l="l" r="r" t="t"/>
              <a:pathLst>
                <a:path extrusionOk="0" h="1302357" w="1394172">
                  <a:moveTo>
                    <a:pt x="9905" y="0"/>
                  </a:moveTo>
                  <a:lnTo>
                    <a:pt x="1384268" y="0"/>
                  </a:lnTo>
                  <a:cubicBezTo>
                    <a:pt x="1386895" y="0"/>
                    <a:pt x="1389414" y="1044"/>
                    <a:pt x="1391271" y="2901"/>
                  </a:cubicBezTo>
                  <a:cubicBezTo>
                    <a:pt x="1393129" y="4758"/>
                    <a:pt x="1394172" y="7278"/>
                    <a:pt x="1394172" y="9905"/>
                  </a:cubicBezTo>
                  <a:lnTo>
                    <a:pt x="1394172" y="1292452"/>
                  </a:lnTo>
                  <a:cubicBezTo>
                    <a:pt x="1394172" y="1295079"/>
                    <a:pt x="1393129" y="1297598"/>
                    <a:pt x="1391271" y="1299456"/>
                  </a:cubicBezTo>
                  <a:cubicBezTo>
                    <a:pt x="1389414" y="1301313"/>
                    <a:pt x="1386895" y="1302357"/>
                    <a:pt x="1384268" y="1302357"/>
                  </a:cubicBezTo>
                  <a:lnTo>
                    <a:pt x="9905" y="1302357"/>
                  </a:lnTo>
                  <a:cubicBezTo>
                    <a:pt x="7278" y="1302357"/>
                    <a:pt x="4758" y="1301313"/>
                    <a:pt x="2901" y="1299456"/>
                  </a:cubicBezTo>
                  <a:cubicBezTo>
                    <a:pt x="1044" y="1297598"/>
                    <a:pt x="0" y="1295079"/>
                    <a:pt x="0" y="1292452"/>
                  </a:cubicBezTo>
                  <a:lnTo>
                    <a:pt x="0" y="9905"/>
                  </a:lnTo>
                  <a:cubicBezTo>
                    <a:pt x="0" y="7278"/>
                    <a:pt x="1044" y="4758"/>
                    <a:pt x="2901" y="2901"/>
                  </a:cubicBezTo>
                  <a:cubicBezTo>
                    <a:pt x="4758" y="1044"/>
                    <a:pt x="7278" y="0"/>
                    <a:pt x="9905" y="0"/>
                  </a:cubicBezTo>
                  <a:close/>
                </a:path>
              </a:pathLst>
            </a:custGeom>
            <a:solidFill>
              <a:srgbClr val="A9DF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2f353b98740_0_65"/>
            <p:cNvSpPr txBox="1"/>
            <p:nvPr/>
          </p:nvSpPr>
          <p:spPr>
            <a:xfrm>
              <a:off x="0" y="-112"/>
              <a:ext cx="1394100" cy="1302300"/>
            </a:xfrm>
            <a:prstGeom prst="rect">
              <a:avLst/>
            </a:prstGeom>
            <a:noFill/>
            <a:ln cap="flat" cmpd="sng" w="152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g2f353b98740_0_65"/>
          <p:cNvGrpSpPr/>
          <p:nvPr/>
        </p:nvGrpSpPr>
        <p:grpSpPr>
          <a:xfrm>
            <a:off x="6939339" y="1971400"/>
            <a:ext cx="4388435" cy="6310055"/>
            <a:chOff x="0" y="-55"/>
            <a:chExt cx="1394172" cy="1302412"/>
          </a:xfrm>
        </p:grpSpPr>
        <p:sp>
          <p:nvSpPr>
            <p:cNvPr id="333" name="Google Shape;333;g2f353b98740_0_65"/>
            <p:cNvSpPr/>
            <p:nvPr/>
          </p:nvSpPr>
          <p:spPr>
            <a:xfrm>
              <a:off x="0" y="0"/>
              <a:ext cx="1394172" cy="1302357"/>
            </a:xfrm>
            <a:custGeom>
              <a:rect b="b" l="l" r="r" t="t"/>
              <a:pathLst>
                <a:path extrusionOk="0" h="1302357" w="1394172">
                  <a:moveTo>
                    <a:pt x="9905" y="0"/>
                  </a:moveTo>
                  <a:lnTo>
                    <a:pt x="1384268" y="0"/>
                  </a:lnTo>
                  <a:cubicBezTo>
                    <a:pt x="1386895" y="0"/>
                    <a:pt x="1389414" y="1044"/>
                    <a:pt x="1391271" y="2901"/>
                  </a:cubicBezTo>
                  <a:cubicBezTo>
                    <a:pt x="1393129" y="4758"/>
                    <a:pt x="1394172" y="7278"/>
                    <a:pt x="1394172" y="9905"/>
                  </a:cubicBezTo>
                  <a:lnTo>
                    <a:pt x="1394172" y="1292452"/>
                  </a:lnTo>
                  <a:cubicBezTo>
                    <a:pt x="1394172" y="1295079"/>
                    <a:pt x="1393129" y="1297598"/>
                    <a:pt x="1391271" y="1299456"/>
                  </a:cubicBezTo>
                  <a:cubicBezTo>
                    <a:pt x="1389414" y="1301313"/>
                    <a:pt x="1386895" y="1302357"/>
                    <a:pt x="1384268" y="1302357"/>
                  </a:cubicBezTo>
                  <a:lnTo>
                    <a:pt x="9905" y="1302357"/>
                  </a:lnTo>
                  <a:cubicBezTo>
                    <a:pt x="7278" y="1302357"/>
                    <a:pt x="4758" y="1301313"/>
                    <a:pt x="2901" y="1299456"/>
                  </a:cubicBezTo>
                  <a:cubicBezTo>
                    <a:pt x="1044" y="1297598"/>
                    <a:pt x="0" y="1295079"/>
                    <a:pt x="0" y="1292452"/>
                  </a:cubicBezTo>
                  <a:lnTo>
                    <a:pt x="0" y="9905"/>
                  </a:lnTo>
                  <a:cubicBezTo>
                    <a:pt x="0" y="7278"/>
                    <a:pt x="1044" y="4758"/>
                    <a:pt x="2901" y="2901"/>
                  </a:cubicBezTo>
                  <a:cubicBezTo>
                    <a:pt x="4758" y="1044"/>
                    <a:pt x="7278" y="0"/>
                    <a:pt x="9905" y="0"/>
                  </a:cubicBezTo>
                  <a:close/>
                </a:path>
              </a:pathLst>
            </a:custGeom>
            <a:solidFill>
              <a:srgbClr val="A9DF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2f353b98740_0_65"/>
            <p:cNvSpPr txBox="1"/>
            <p:nvPr/>
          </p:nvSpPr>
          <p:spPr>
            <a:xfrm>
              <a:off x="0" y="-55"/>
              <a:ext cx="1394100" cy="1302300"/>
            </a:xfrm>
            <a:prstGeom prst="rect">
              <a:avLst/>
            </a:prstGeom>
            <a:noFill/>
            <a:ln cap="flat" cmpd="sng" w="152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g2f353b98740_0_65"/>
          <p:cNvSpPr txBox="1"/>
          <p:nvPr/>
        </p:nvSpPr>
        <p:spPr>
          <a:xfrm>
            <a:off x="7308512" y="2547536"/>
            <a:ext cx="36501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 u="sng">
                <a:solidFill>
                  <a:srgbClr val="00694C"/>
                </a:solidFill>
              </a:rPr>
              <a:t>Univariate Linear Facebook </a:t>
            </a:r>
            <a:r>
              <a:rPr b="1" lang="en-US" sz="3400" u="sng">
                <a:solidFill>
                  <a:srgbClr val="00694C"/>
                </a:solidFill>
              </a:rPr>
              <a:t>Prophet</a:t>
            </a:r>
            <a:endParaRPr b="1" sz="3400" u="sng"/>
          </a:p>
        </p:txBody>
      </p:sp>
      <p:sp>
        <p:nvSpPr>
          <p:cNvPr id="336" name="Google Shape;336;g2f353b98740_0_65"/>
          <p:cNvSpPr txBox="1"/>
          <p:nvPr/>
        </p:nvSpPr>
        <p:spPr>
          <a:xfrm>
            <a:off x="14119003" y="2534814"/>
            <a:ext cx="28299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 u="sng">
                <a:solidFill>
                  <a:srgbClr val="00694C"/>
                </a:solidFill>
              </a:rPr>
              <a:t>AutoML H2O (Stacked Ensemble)</a:t>
            </a:r>
            <a:endParaRPr b="1" sz="3400" u="sng"/>
          </a:p>
        </p:txBody>
      </p:sp>
      <p:sp>
        <p:nvSpPr>
          <p:cNvPr id="337" name="Google Shape;337;g2f353b98740_0_65"/>
          <p:cNvSpPr txBox="1"/>
          <p:nvPr/>
        </p:nvSpPr>
        <p:spPr>
          <a:xfrm>
            <a:off x="954592" y="4298949"/>
            <a:ext cx="41151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694C"/>
                </a:solidFill>
              </a:rPr>
              <a:t>R-squared: -0.8460</a:t>
            </a:r>
            <a:endParaRPr sz="3200">
              <a:solidFill>
                <a:srgbClr val="00694C"/>
              </a:solidFill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MAE: 0.0063</a:t>
            </a:r>
            <a:endParaRPr sz="3200">
              <a:solidFill>
                <a:srgbClr val="00694C"/>
              </a:solidFill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MSE: 9.7939</a:t>
            </a:r>
            <a:endParaRPr sz="3200">
              <a:solidFill>
                <a:srgbClr val="00694C"/>
              </a:solidFill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RMSE:  0.0098</a:t>
            </a:r>
            <a:endParaRPr sz="3200">
              <a:solidFill>
                <a:srgbClr val="00694C"/>
              </a:solidFill>
            </a:endParaRPr>
          </a:p>
        </p:txBody>
      </p:sp>
      <p:sp>
        <p:nvSpPr>
          <p:cNvPr id="338" name="Google Shape;338;g2f353b98740_0_65"/>
          <p:cNvSpPr txBox="1"/>
          <p:nvPr/>
        </p:nvSpPr>
        <p:spPr>
          <a:xfrm>
            <a:off x="7206652" y="4227713"/>
            <a:ext cx="38538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R-squared: 0.9537</a:t>
            </a:r>
            <a:endParaRPr sz="3200">
              <a:solidFill>
                <a:srgbClr val="00694C"/>
              </a:solidFill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MAE: 0.0188</a:t>
            </a:r>
            <a:endParaRPr sz="3200">
              <a:solidFill>
                <a:srgbClr val="00694C"/>
              </a:solidFill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MSE: 0.0006</a:t>
            </a:r>
            <a:endParaRPr sz="3200">
              <a:solidFill>
                <a:srgbClr val="00694C"/>
              </a:solidFill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RMSE: 0.0263</a:t>
            </a:r>
            <a:endParaRPr sz="3200">
              <a:solidFill>
                <a:srgbClr val="00694C"/>
              </a:solidFill>
            </a:endParaRPr>
          </a:p>
        </p:txBody>
      </p:sp>
      <p:sp>
        <p:nvSpPr>
          <p:cNvPr id="339" name="Google Shape;339;g2f353b98740_0_65"/>
          <p:cNvSpPr txBox="1"/>
          <p:nvPr/>
        </p:nvSpPr>
        <p:spPr>
          <a:xfrm>
            <a:off x="13607025" y="4298954"/>
            <a:ext cx="38538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R-squared: 0.99</a:t>
            </a:r>
            <a:endParaRPr sz="3200">
              <a:solidFill>
                <a:srgbClr val="00694C"/>
              </a:solidFill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MAE: 0.0046</a:t>
            </a:r>
            <a:endParaRPr sz="3200">
              <a:solidFill>
                <a:srgbClr val="00694C"/>
              </a:solidFill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MSE: 3.80</a:t>
            </a:r>
            <a:endParaRPr sz="3200">
              <a:solidFill>
                <a:srgbClr val="00694C"/>
              </a:solidFill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94C"/>
                </a:solidFill>
              </a:rPr>
              <a:t>RMSE: 0.0061</a:t>
            </a:r>
            <a:endParaRPr sz="3200">
              <a:solidFill>
                <a:srgbClr val="00694C"/>
              </a:solidFill>
            </a:endParaRPr>
          </a:p>
        </p:txBody>
      </p:sp>
      <p:sp>
        <p:nvSpPr>
          <p:cNvPr id="340" name="Google Shape;340;g2f353b98740_0_65"/>
          <p:cNvSpPr txBox="1"/>
          <p:nvPr/>
        </p:nvSpPr>
        <p:spPr>
          <a:xfrm>
            <a:off x="675500" y="7162450"/>
            <a:ext cx="425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694C"/>
                </a:solidFill>
              </a:rPr>
              <a:t>Poor R2 and MSE results</a:t>
            </a:r>
            <a:endParaRPr b="1" sz="3000">
              <a:solidFill>
                <a:srgbClr val="00694C"/>
              </a:solidFill>
            </a:endParaRPr>
          </a:p>
        </p:txBody>
      </p:sp>
      <p:sp>
        <p:nvSpPr>
          <p:cNvPr id="341" name="Google Shape;341;g2f353b98740_0_65"/>
          <p:cNvSpPr txBox="1"/>
          <p:nvPr/>
        </p:nvSpPr>
        <p:spPr>
          <a:xfrm>
            <a:off x="7007597" y="7254858"/>
            <a:ext cx="425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694C"/>
                </a:solidFill>
              </a:rPr>
              <a:t>Better</a:t>
            </a:r>
            <a:r>
              <a:rPr b="1" lang="en-US" sz="3000">
                <a:solidFill>
                  <a:srgbClr val="00694C"/>
                </a:solidFill>
              </a:rPr>
              <a:t> R2 but worse MAE and RMSE results</a:t>
            </a:r>
            <a:endParaRPr b="1" sz="3000">
              <a:solidFill>
                <a:srgbClr val="00694C"/>
              </a:solidFill>
            </a:endParaRPr>
          </a:p>
        </p:txBody>
      </p:sp>
      <p:sp>
        <p:nvSpPr>
          <p:cNvPr id="342" name="Google Shape;342;g2f353b98740_0_65"/>
          <p:cNvSpPr txBox="1"/>
          <p:nvPr/>
        </p:nvSpPr>
        <p:spPr>
          <a:xfrm>
            <a:off x="13407989" y="7254861"/>
            <a:ext cx="425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694C"/>
                </a:solidFill>
              </a:rPr>
              <a:t>Better MAE, R2 but worse MSE results</a:t>
            </a:r>
            <a:endParaRPr b="1" sz="3000">
              <a:solidFill>
                <a:srgbClr val="00694C"/>
              </a:solidFill>
            </a:endParaRPr>
          </a:p>
        </p:txBody>
      </p:sp>
      <p:sp>
        <p:nvSpPr>
          <p:cNvPr id="343" name="Google Shape;343;g2f353b98740_0_65"/>
          <p:cNvSpPr/>
          <p:nvPr/>
        </p:nvSpPr>
        <p:spPr>
          <a:xfrm>
            <a:off x="2535846" y="1634120"/>
            <a:ext cx="704100" cy="646200"/>
          </a:xfrm>
          <a:prstGeom prst="ellipse">
            <a:avLst/>
          </a:prstGeom>
          <a:solidFill>
            <a:srgbClr val="0B7743"/>
          </a:solidFill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</a:rPr>
              <a:t>1</a:t>
            </a:r>
            <a:endParaRPr b="1" sz="3500"/>
          </a:p>
        </p:txBody>
      </p:sp>
      <p:sp>
        <p:nvSpPr>
          <p:cNvPr id="344" name="Google Shape;344;g2f353b98740_0_65"/>
          <p:cNvSpPr/>
          <p:nvPr/>
        </p:nvSpPr>
        <p:spPr>
          <a:xfrm>
            <a:off x="8794485" y="1634128"/>
            <a:ext cx="704100" cy="646200"/>
          </a:xfrm>
          <a:prstGeom prst="ellipse">
            <a:avLst/>
          </a:prstGeom>
          <a:solidFill>
            <a:srgbClr val="0B7743"/>
          </a:solidFill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</a:rPr>
              <a:t>2</a:t>
            </a:r>
            <a:endParaRPr b="1" sz="3500"/>
          </a:p>
        </p:txBody>
      </p:sp>
      <p:sp>
        <p:nvSpPr>
          <p:cNvPr id="345" name="Google Shape;345;g2f353b98740_0_65"/>
          <p:cNvSpPr/>
          <p:nvPr/>
        </p:nvSpPr>
        <p:spPr>
          <a:xfrm>
            <a:off x="15089250" y="1601389"/>
            <a:ext cx="704100" cy="646200"/>
          </a:xfrm>
          <a:prstGeom prst="ellipse">
            <a:avLst/>
          </a:prstGeom>
          <a:solidFill>
            <a:srgbClr val="0B7743"/>
          </a:solidFill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</a:rPr>
              <a:t>3</a:t>
            </a:r>
            <a:endParaRPr b="1"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778050" y="1397900"/>
            <a:ext cx="1163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The Importance of the Human Development Index (HDI)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778042" y="3695700"/>
            <a:ext cx="92451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Composite Index</a:t>
            </a:r>
            <a:r>
              <a:rPr lang="en-US" sz="40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: Life expectancy, education, and per capita income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r>
              <a:rPr lang="en-US" sz="40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: Ranks countries in the ordinal scale of human development.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Significance</a:t>
            </a:r>
            <a:r>
              <a:rPr lang="en-US" sz="40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: Guides policy, resource allocation, and progress monitoring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0546079" y="1920197"/>
            <a:ext cx="6270790" cy="6446606"/>
          </a:xfrm>
          <a:custGeom>
            <a:rect b="b" l="l" r="r" t="t"/>
            <a:pathLst>
              <a:path extrusionOk="0"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3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103" name="Google Shape;103;p2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Business case and problem statement</a:t>
            </a:r>
            <a:endParaRPr i="1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f3972fecdf_2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475" y="1314608"/>
            <a:ext cx="7657784" cy="76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f3972fecdf_2_172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2</a:t>
            </a:r>
            <a:r>
              <a:rPr b="1" lang="en-US" sz="2400">
                <a:solidFill>
                  <a:srgbClr val="00694C"/>
                </a:solidFill>
              </a:rPr>
              <a:t>0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353" name="Google Shape;353;g2f3972fecdf_2_172"/>
          <p:cNvSpPr txBox="1"/>
          <p:nvPr/>
        </p:nvSpPr>
        <p:spPr>
          <a:xfrm>
            <a:off x="583350" y="2057450"/>
            <a:ext cx="104142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694C"/>
                </a:solidFill>
              </a:rPr>
              <a:t>Insights / </a:t>
            </a:r>
            <a:r>
              <a:rPr lang="en-US" sz="8000">
                <a:solidFill>
                  <a:srgbClr val="00694C"/>
                </a:solidFill>
              </a:rPr>
              <a:t>recommendations</a:t>
            </a:r>
            <a:r>
              <a:rPr lang="en-US" sz="8000">
                <a:solidFill>
                  <a:srgbClr val="00694C"/>
                </a:solidFill>
              </a:rPr>
              <a:t> </a:t>
            </a:r>
            <a:endParaRPr sz="8000">
              <a:solidFill>
                <a:srgbClr val="00694C"/>
              </a:solidFill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694C"/>
                </a:solidFill>
              </a:rPr>
              <a:t>&amp; Future work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g2f354eb45d2_0_2006"/>
          <p:cNvGrpSpPr/>
          <p:nvPr/>
        </p:nvGrpSpPr>
        <p:grpSpPr>
          <a:xfrm>
            <a:off x="508048" y="359150"/>
            <a:ext cx="5312910" cy="5094000"/>
            <a:chOff x="215186" y="1371325"/>
            <a:chExt cx="2656455" cy="2547000"/>
          </a:xfrm>
        </p:grpSpPr>
        <p:sp>
          <p:nvSpPr>
            <p:cNvPr id="360" name="Google Shape;360;g2f354eb45d2_0_2006"/>
            <p:cNvSpPr/>
            <p:nvPr/>
          </p:nvSpPr>
          <p:spPr>
            <a:xfrm rot="2700000">
              <a:off x="1207824" y="1124687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g2f354eb45d2_0_2006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942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400">
                <a:solidFill>
                  <a:srgbClr val="0942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g2f354eb45d2_0_2006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 quality and availability</a:t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g2f354eb45d2_0_2006"/>
            <p:cNvSpPr txBox="1"/>
            <p:nvPr/>
          </p:nvSpPr>
          <p:spPr>
            <a:xfrm rot="-2700000">
              <a:off x="811327" y="2535085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US" sz="1900">
                  <a:solidFill>
                    <a:schemeClr val="dk1"/>
                  </a:solidFill>
                </a:rPr>
                <a:t>Inconsistent or missing HDI data across some countries</a:t>
              </a:r>
              <a:r>
                <a:rPr lang="en-US" sz="1700">
                  <a:solidFill>
                    <a:schemeClr val="dk1"/>
                  </a:solidFill>
                </a:rPr>
                <a:t>.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" name="Google Shape;364;g2f354eb45d2_0_2006"/>
          <p:cNvGrpSpPr/>
          <p:nvPr/>
        </p:nvGrpSpPr>
        <p:grpSpPr>
          <a:xfrm>
            <a:off x="5977678" y="2557751"/>
            <a:ext cx="5930647" cy="5427299"/>
            <a:chOff x="3736552" y="1418151"/>
            <a:chExt cx="2965324" cy="2713649"/>
          </a:xfrm>
        </p:grpSpPr>
        <p:sp>
          <p:nvSpPr>
            <p:cNvPr id="365" name="Google Shape;365;g2f354eb45d2_0_2006"/>
            <p:cNvSpPr/>
            <p:nvPr/>
          </p:nvSpPr>
          <p:spPr>
            <a:xfrm rot="2700000">
              <a:off x="4729189" y="133816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g2f354eb45d2_0_2006"/>
            <p:cNvSpPr/>
            <p:nvPr/>
          </p:nvSpPr>
          <p:spPr>
            <a:xfrm>
              <a:off x="4063617" y="3424655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24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7" name="Google Shape;367;g2f354eb45d2_0_2006"/>
            <p:cNvSpPr txBox="1"/>
            <p:nvPr/>
          </p:nvSpPr>
          <p:spPr>
            <a:xfrm rot="-2700000">
              <a:off x="4314249" y="218585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lt1"/>
                  </a:solidFill>
                </a:rPr>
                <a:t>Handling Non-Stationary Data</a:t>
              </a:r>
              <a:endParaRPr b="1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g2f354eb45d2_0_2006"/>
            <p:cNvSpPr txBox="1"/>
            <p:nvPr/>
          </p:nvSpPr>
          <p:spPr>
            <a:xfrm rot="-2700000">
              <a:off x="4641561" y="2741541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Managing complex differencing requirements without overfitting.Apply regularization techniques. 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3200"/>
                </a:spcAft>
                <a:buNone/>
              </a:pPr>
              <a:r>
                <a:t/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9" name="Google Shape;369;g2f354eb45d2_0_2006"/>
          <p:cNvGrpSpPr/>
          <p:nvPr/>
        </p:nvGrpSpPr>
        <p:grpSpPr>
          <a:xfrm>
            <a:off x="9727909" y="4036600"/>
            <a:ext cx="5572922" cy="5167089"/>
            <a:chOff x="6221111" y="1075000"/>
            <a:chExt cx="2786461" cy="2583545"/>
          </a:xfrm>
        </p:grpSpPr>
        <p:sp>
          <p:nvSpPr>
            <p:cNvPr id="370" name="Google Shape;370;g2f354eb45d2_0_2006"/>
            <p:cNvSpPr/>
            <p:nvPr/>
          </p:nvSpPr>
          <p:spPr>
            <a:xfrm rot="2700000">
              <a:off x="7213748" y="82836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g2f354eb45d2_0_2006"/>
            <p:cNvSpPr/>
            <p:nvPr/>
          </p:nvSpPr>
          <p:spPr>
            <a:xfrm>
              <a:off x="6432264" y="3031818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E63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2400">
                <a:solidFill>
                  <a:srgbClr val="0E63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g2f354eb45d2_0_2006"/>
            <p:cNvSpPr txBox="1"/>
            <p:nvPr/>
          </p:nvSpPr>
          <p:spPr>
            <a:xfrm rot="-2700000">
              <a:off x="6602879" y="1932592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</a:rPr>
                <a:t>Future Forecasting</a:t>
              </a:r>
              <a:endParaRPr b="1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g2f354eb45d2_0_2006"/>
            <p:cNvSpPr txBox="1"/>
            <p:nvPr/>
          </p:nvSpPr>
          <p:spPr>
            <a:xfrm rot="-2700000">
              <a:off x="6947258" y="2446335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Roboto"/>
                  <a:ea typeface="Roboto"/>
                  <a:cs typeface="Roboto"/>
                  <a:sym typeface="Roboto"/>
                </a:rPr>
                <a:t>Adapting models to evolving HDI trends and data availability.Continuously update models with new data and insights, and refine strategies to ensure accurate and relevant predictions.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3200"/>
                </a:spcAft>
                <a:buNone/>
              </a:pPr>
              <a:r>
                <a:t/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" name="Google Shape;374;g2f354eb45d2_0_2006"/>
          <p:cNvGrpSpPr/>
          <p:nvPr/>
        </p:nvGrpSpPr>
        <p:grpSpPr>
          <a:xfrm>
            <a:off x="2761667" y="1744263"/>
            <a:ext cx="6075897" cy="5094000"/>
            <a:chOff x="1807308" y="1258050"/>
            <a:chExt cx="3037949" cy="2547000"/>
          </a:xfrm>
        </p:grpSpPr>
        <p:sp>
          <p:nvSpPr>
            <p:cNvPr id="375" name="Google Shape;375;g2f354eb45d2_0_2006"/>
            <p:cNvSpPr/>
            <p:nvPr/>
          </p:nvSpPr>
          <p:spPr>
            <a:xfrm rot="2700000">
              <a:off x="279994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g2f354eb45d2_0_2006"/>
            <p:cNvSpPr/>
            <p:nvPr/>
          </p:nvSpPr>
          <p:spPr>
            <a:xfrm>
              <a:off x="2152724" y="3132305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4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7" name="Google Shape;377;g2f354eb45d2_0_2006"/>
            <p:cNvSpPr txBox="1"/>
            <p:nvPr/>
          </p:nvSpPr>
          <p:spPr>
            <a:xfrm rot="-2700000">
              <a:off x="2784943" y="243754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highlight>
                    <a:srgbClr val="A9DFD0"/>
                  </a:highlight>
                </a:rPr>
                <a:t>Identifying optimal model parameters, especially for diverse data patterns.</a:t>
              </a:r>
              <a:endParaRPr b="1" sz="2200">
                <a:solidFill>
                  <a:schemeClr val="dk1"/>
                </a:solidFill>
                <a:highlight>
                  <a:srgbClr val="A9DFD0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" name="Google Shape;378;g2f354eb45d2_0_2006"/>
            <p:cNvSpPr txBox="1"/>
            <p:nvPr/>
          </p:nvSpPr>
          <p:spPr>
            <a:xfrm rot="-2700000">
              <a:off x="2113318" y="2149417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</a:rPr>
                <a:t>Model Selection and parameter tuning </a:t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  <p:sp>
        <p:nvSpPr>
          <p:cNvPr id="379" name="Google Shape;379;g2f354eb45d2_0_2006"/>
          <p:cNvSpPr txBox="1"/>
          <p:nvPr/>
        </p:nvSpPr>
        <p:spPr>
          <a:xfrm>
            <a:off x="5184100" y="359150"/>
            <a:ext cx="454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0B7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2f354eb45d2_0_2006"/>
          <p:cNvSpPr/>
          <p:nvPr/>
        </p:nvSpPr>
        <p:spPr>
          <a:xfrm>
            <a:off x="7789250" y="359150"/>
            <a:ext cx="8041800" cy="120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f354eb45d2_0_2006"/>
          <p:cNvSpPr/>
          <p:nvPr/>
        </p:nvSpPr>
        <p:spPr>
          <a:xfrm>
            <a:off x="7093175" y="197600"/>
            <a:ext cx="7152900" cy="926400"/>
          </a:xfrm>
          <a:prstGeom prst="rect">
            <a:avLst/>
          </a:prstGeom>
          <a:solidFill>
            <a:srgbClr val="0C81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r>
              <a:rPr lang="en-U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f354eb45d2_0_2006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21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383" name="Google Shape;383;g2f354eb45d2_0_2006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A9DFD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sp>
        <p:nvSpPr>
          <p:cNvPr id="384" name="Google Shape;384;g2f354eb45d2_0_2006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Insights/Recommendations &amp; Future Work</a:t>
            </a:r>
            <a:endParaRPr i="1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g2f354eb45d2_0_1951"/>
          <p:cNvGrpSpPr/>
          <p:nvPr/>
        </p:nvGrpSpPr>
        <p:grpSpPr>
          <a:xfrm>
            <a:off x="617675" y="2485950"/>
            <a:ext cx="7116750" cy="1849200"/>
            <a:chOff x="308838" y="1242975"/>
            <a:chExt cx="3558375" cy="924600"/>
          </a:xfrm>
        </p:grpSpPr>
        <p:cxnSp>
          <p:nvCxnSpPr>
            <p:cNvPr id="391" name="Google Shape;391;g2f354eb45d2_0_1951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92" name="Google Shape;392;g2f354eb45d2_0_1951"/>
            <p:cNvSpPr txBox="1"/>
            <p:nvPr/>
          </p:nvSpPr>
          <p:spPr>
            <a:xfrm>
              <a:off x="30883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300">
                  <a:solidFill>
                    <a:srgbClr val="00694C"/>
                  </a:solidFill>
                </a:rPr>
                <a:t>Handling Structural Breaks and Political Instability</a:t>
              </a:r>
              <a:endParaRPr b="1" sz="2500">
                <a:solidFill>
                  <a:srgbClr val="00694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694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94C"/>
                  </a:solidFill>
                  <a:latin typeface="Roboto"/>
                  <a:ea typeface="Roboto"/>
                  <a:cs typeface="Roboto"/>
                  <a:sym typeface="Roboto"/>
                </a:rPr>
                <a:t>Due to volatility in the Middle Eastern region due to political events and economic reforms, we need to account for sudden shifts that could otherwise distort </a:t>
              </a:r>
              <a:r>
                <a:rPr lang="en-US" sz="1800">
                  <a:solidFill>
                    <a:srgbClr val="00694C"/>
                  </a:solidFill>
                  <a:latin typeface="Roboto"/>
                  <a:ea typeface="Roboto"/>
                  <a:cs typeface="Roboto"/>
                  <a:sym typeface="Roboto"/>
                </a:rPr>
                <a:t>forecast</a:t>
              </a:r>
              <a:r>
                <a:rPr lang="en-US" sz="1800">
                  <a:solidFill>
                    <a:srgbClr val="00694C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800">
                <a:solidFill>
                  <a:srgbClr val="00694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1200"/>
                </a:spcBef>
                <a:spcAft>
                  <a:spcPts val="3200"/>
                </a:spcAft>
                <a:buNone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3" name="Google Shape;393;g2f354eb45d2_0_1951"/>
          <p:cNvGrpSpPr/>
          <p:nvPr/>
        </p:nvGrpSpPr>
        <p:grpSpPr>
          <a:xfrm>
            <a:off x="719225" y="6216850"/>
            <a:ext cx="6424650" cy="2622075"/>
            <a:chOff x="359613" y="3108425"/>
            <a:chExt cx="3212325" cy="1311038"/>
          </a:xfrm>
        </p:grpSpPr>
        <p:cxnSp>
          <p:nvCxnSpPr>
            <p:cNvPr id="394" name="Google Shape;394;g2f354eb45d2_0_1951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95" name="Google Shape;395;g2f354eb45d2_0_1951"/>
            <p:cNvSpPr txBox="1"/>
            <p:nvPr/>
          </p:nvSpPr>
          <p:spPr>
            <a:xfrm>
              <a:off x="359613" y="3494863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00694C"/>
                  </a:solidFill>
                </a:rPr>
                <a:t>Addressing Data Quality and Gaps</a:t>
              </a:r>
              <a:endParaRPr b="1" sz="3500">
                <a:solidFill>
                  <a:srgbClr val="00694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00694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94C"/>
                </a:buClr>
                <a:buSzPts val="1300"/>
                <a:buChar char="●"/>
              </a:pPr>
              <a:r>
                <a:rPr lang="en-US" sz="1800">
                  <a:solidFill>
                    <a:srgbClr val="00694C"/>
                  </a:solidFill>
                  <a:latin typeface="Roboto"/>
                  <a:ea typeface="Roboto"/>
                  <a:cs typeface="Roboto"/>
                  <a:sym typeface="Roboto"/>
                </a:rPr>
                <a:t>Inconsistent data collection practices and missing data points pose significant challenges. We recommend working with local governments and international organizations to standardize data collection and fill in any gaps.</a:t>
              </a:r>
              <a:endParaRPr sz="1800">
                <a:solidFill>
                  <a:srgbClr val="00694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1200"/>
                </a:spcBef>
                <a:spcAft>
                  <a:spcPts val="320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6" name="Google Shape;396;g2f354eb45d2_0_1951"/>
          <p:cNvGrpSpPr/>
          <p:nvPr/>
        </p:nvGrpSpPr>
        <p:grpSpPr>
          <a:xfrm>
            <a:off x="9315475" y="7479850"/>
            <a:ext cx="8572150" cy="1849200"/>
            <a:chOff x="4657738" y="3739925"/>
            <a:chExt cx="4286075" cy="924600"/>
          </a:xfrm>
        </p:grpSpPr>
        <p:cxnSp>
          <p:nvCxnSpPr>
            <p:cNvPr id="397" name="Google Shape;397;g2f354eb45d2_0_1951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1D7E7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98" name="Google Shape;398;g2f354eb45d2_0_1951"/>
            <p:cNvSpPr txBox="1"/>
            <p:nvPr/>
          </p:nvSpPr>
          <p:spPr>
            <a:xfrm>
              <a:off x="6819813" y="37399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B7743"/>
                  </a:solidFill>
                </a:rPr>
                <a:t> </a:t>
              </a:r>
              <a:r>
                <a:rPr b="1" lang="en-US" sz="2300">
                  <a:solidFill>
                    <a:srgbClr val="0B7743"/>
                  </a:solidFill>
                </a:rPr>
                <a:t>Model selection and          Implementation </a:t>
              </a:r>
              <a:endParaRPr b="1" sz="23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SARIMA model, combined with external regressors such as GDP, education expenditure, and healthcare spending, provides a more nuanced and accurate forecast of HDI. </a:t>
              </a:r>
              <a:endParaRPr sz="18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320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9" name="Google Shape;399;g2f354eb45d2_0_1951"/>
          <p:cNvGrpSpPr/>
          <p:nvPr/>
        </p:nvGrpSpPr>
        <p:grpSpPr>
          <a:xfrm>
            <a:off x="10419675" y="2220000"/>
            <a:ext cx="7308350" cy="1849200"/>
            <a:chOff x="5209838" y="1110000"/>
            <a:chExt cx="3654175" cy="924600"/>
          </a:xfrm>
        </p:grpSpPr>
        <p:sp>
          <p:nvSpPr>
            <p:cNvPr id="400" name="Google Shape;400;g2f354eb45d2_0_1951"/>
            <p:cNvSpPr txBox="1"/>
            <p:nvPr/>
          </p:nvSpPr>
          <p:spPr>
            <a:xfrm>
              <a:off x="6740013" y="11100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0B7743"/>
                  </a:solidFill>
                </a:rPr>
                <a:t>Continuously Update Models</a:t>
              </a:r>
              <a:endParaRPr b="1" sz="35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lang="en-US" sz="1800">
                  <a:solidFill>
                    <a:srgbClr val="0B7743"/>
                  </a:solidFill>
                </a:rPr>
                <a:t>Regularly refine models with new data to maintain relevance and accuracy in predictions.</a:t>
              </a:r>
              <a:endParaRPr b="1" sz="22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01" name="Google Shape;401;g2f354eb45d2_0_1951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02" name="Google Shape;402;g2f354eb45d2_0_1951"/>
          <p:cNvGrpSpPr/>
          <p:nvPr/>
        </p:nvGrpSpPr>
        <p:grpSpPr>
          <a:xfrm>
            <a:off x="11220575" y="4073100"/>
            <a:ext cx="6420400" cy="2140800"/>
            <a:chOff x="5610288" y="2036550"/>
            <a:chExt cx="3210200" cy="1070400"/>
          </a:xfrm>
        </p:grpSpPr>
        <p:cxnSp>
          <p:nvCxnSpPr>
            <p:cNvPr id="403" name="Google Shape;403;g2f354eb45d2_0_1951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F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04" name="Google Shape;404;g2f354eb45d2_0_1951"/>
            <p:cNvSpPr txBox="1"/>
            <p:nvPr/>
          </p:nvSpPr>
          <p:spPr>
            <a:xfrm>
              <a:off x="6696488" y="2036550"/>
              <a:ext cx="2124000" cy="10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300">
                  <a:solidFill>
                    <a:srgbClr val="0B7743"/>
                  </a:solidFill>
                </a:rPr>
                <a:t>Long-Term Strategic Planning</a:t>
              </a:r>
              <a:endParaRPr b="1" sz="2300">
                <a:solidFill>
                  <a:srgbClr val="0B7743"/>
                </a:solidFill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3200"/>
                </a:spcAft>
                <a:buNone/>
              </a:pPr>
              <a:r>
                <a:rPr lang="en-US" sz="1800">
                  <a:solidFill>
                    <a:srgbClr val="0B7743"/>
                  </a:solidFill>
                </a:rPr>
                <a:t>We recommend conducting scenario analysis using the SARIMA model to explore how different policy decisions might impact HDI over time.</a:t>
              </a:r>
              <a:endParaRPr b="1" sz="18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5" name="Google Shape;405;g2f354eb45d2_0_1951"/>
          <p:cNvGrpSpPr/>
          <p:nvPr/>
        </p:nvGrpSpPr>
        <p:grpSpPr>
          <a:xfrm>
            <a:off x="5202472" y="1309902"/>
            <a:ext cx="7844400" cy="7831849"/>
            <a:chOff x="2610905" y="610653"/>
            <a:chExt cx="3922200" cy="3922200"/>
          </a:xfrm>
        </p:grpSpPr>
        <p:sp>
          <p:nvSpPr>
            <p:cNvPr id="406" name="Google Shape;406;g2f354eb45d2_0_1951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g2f354eb45d2_0_1951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g2f354eb45d2_0_1951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g2f354eb45d2_0_1951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F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g2f354eb45d2_0_1951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g2f354eb45d2_0_1951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g2f354eb45d2_0_1951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g2f354eb45d2_0_1951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g2f354eb45d2_0_1951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g2f354eb45d2_0_1951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5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g2f354eb45d2_0_1951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g2f354eb45d2_0_1951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5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g2f354eb45d2_0_1951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g2f354eb45d2_0_1951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g2f354eb45d2_0_1951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g2f354eb45d2_0_1951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2" name="Google Shape;422;g2f354eb45d2_0_1951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g2f354eb45d2_0_1951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g2f354eb45d2_0_1951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5" name="Google Shape;425;g2f354eb45d2_0_1951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6" name="Google Shape;426;g2f354eb45d2_0_1951"/>
          <p:cNvSpPr/>
          <p:nvPr/>
        </p:nvSpPr>
        <p:spPr>
          <a:xfrm>
            <a:off x="7384125" y="312250"/>
            <a:ext cx="4991100" cy="1146300"/>
          </a:xfrm>
          <a:prstGeom prst="roundRect">
            <a:avLst>
              <a:gd fmla="val 16667" name="adj"/>
            </a:avLst>
          </a:prstGeom>
          <a:solidFill>
            <a:srgbClr val="0B7743"/>
          </a:solidFill>
          <a:ln cap="flat" cmpd="sng" w="9525">
            <a:solidFill>
              <a:srgbClr val="0B77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1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lt1"/>
                </a:solidFill>
              </a:rPr>
              <a:t>Recommendations</a:t>
            </a:r>
            <a:endParaRPr/>
          </a:p>
        </p:txBody>
      </p:sp>
      <p:sp>
        <p:nvSpPr>
          <p:cNvPr id="427" name="Google Shape;427;g2f354eb45d2_0_1951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2</a:t>
            </a:r>
            <a:r>
              <a:rPr b="1" lang="en-US" sz="2400">
                <a:solidFill>
                  <a:srgbClr val="00694C"/>
                </a:solidFill>
              </a:rPr>
              <a:t>2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428" name="Google Shape;428;g2f354eb45d2_0_1951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Insights/Recommendations &amp; Future Work</a:t>
            </a:r>
            <a:endParaRPr i="1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5"/>
          <p:cNvSpPr txBox="1"/>
          <p:nvPr/>
        </p:nvSpPr>
        <p:spPr>
          <a:xfrm>
            <a:off x="294180" y="139046"/>
            <a:ext cx="13515600" cy="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435" name="Google Shape;435;p15"/>
          <p:cNvSpPr txBox="1"/>
          <p:nvPr/>
        </p:nvSpPr>
        <p:spPr>
          <a:xfrm>
            <a:off x="288225" y="1499000"/>
            <a:ext cx="4848900" cy="9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94C"/>
              </a:solidFill>
            </a:endParaRPr>
          </a:p>
        </p:txBody>
      </p:sp>
      <p:sp>
        <p:nvSpPr>
          <p:cNvPr id="436" name="Google Shape;436;p15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23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437" name="Google Shape;437;p15"/>
          <p:cNvSpPr/>
          <p:nvPr/>
        </p:nvSpPr>
        <p:spPr>
          <a:xfrm rot="-2081266">
            <a:off x="7826841" y="3810378"/>
            <a:ext cx="2647320" cy="2642159"/>
          </a:xfrm>
          <a:prstGeom prst="ellipse">
            <a:avLst/>
          </a:prstGeom>
          <a:solidFill>
            <a:srgbClr val="A1C2FA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15"/>
          <p:cNvGrpSpPr/>
          <p:nvPr/>
        </p:nvGrpSpPr>
        <p:grpSpPr>
          <a:xfrm>
            <a:off x="3957273" y="2404136"/>
            <a:ext cx="4814295" cy="4380826"/>
            <a:chOff x="1978637" y="1202068"/>
            <a:chExt cx="2407147" cy="2190413"/>
          </a:xfrm>
        </p:grpSpPr>
        <p:sp>
          <p:nvSpPr>
            <p:cNvPr id="439" name="Google Shape;439;p15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rect b="b" l="l" r="r" t="t"/>
              <a:pathLst>
                <a:path extrusionOk="0" h="240" w="246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rect b="b" l="l" r="r" t="t"/>
              <a:pathLst>
                <a:path extrusionOk="0" h="213" w="248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0C57D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5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2" name="Google Shape;442;p15"/>
          <p:cNvGrpSpPr/>
          <p:nvPr/>
        </p:nvGrpSpPr>
        <p:grpSpPr>
          <a:xfrm>
            <a:off x="5734223" y="5199855"/>
            <a:ext cx="4216011" cy="4874327"/>
            <a:chOff x="2867112" y="2599927"/>
            <a:chExt cx="2108006" cy="2437164"/>
          </a:xfrm>
        </p:grpSpPr>
        <p:sp>
          <p:nvSpPr>
            <p:cNvPr id="443" name="Google Shape;443;p15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rect b="b" l="l" r="r" t="t"/>
              <a:pathLst>
                <a:path extrusionOk="0" h="300" w="163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rect b="b" l="l" r="r" t="t"/>
              <a:pathLst>
                <a:path extrusionOk="0" h="273" w="183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0D5CDF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6" name="Google Shape;446;p15"/>
          <p:cNvGrpSpPr/>
          <p:nvPr/>
        </p:nvGrpSpPr>
        <p:grpSpPr>
          <a:xfrm>
            <a:off x="8675031" y="4928829"/>
            <a:ext cx="4849013" cy="4195084"/>
            <a:chOff x="4337515" y="2464414"/>
            <a:chExt cx="2424506" cy="2097542"/>
          </a:xfrm>
        </p:grpSpPr>
        <p:sp>
          <p:nvSpPr>
            <p:cNvPr id="447" name="Google Shape;447;p15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rect b="b" l="l" r="r" t="t"/>
              <a:pathLst>
                <a:path extrusionOk="0" h="99" w="326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rect b="b" l="l" r="r" t="t"/>
              <a:pathLst>
                <a:path extrusionOk="0" h="159" w="292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0E63F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5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0" name="Google Shape;450;p15"/>
          <p:cNvGrpSpPr/>
          <p:nvPr/>
        </p:nvGrpSpPr>
        <p:grpSpPr>
          <a:xfrm>
            <a:off x="6526191" y="142667"/>
            <a:ext cx="4688207" cy="4741337"/>
            <a:chOff x="3263096" y="71333"/>
            <a:chExt cx="2344104" cy="2370669"/>
          </a:xfrm>
        </p:grpSpPr>
        <p:sp>
          <p:nvSpPr>
            <p:cNvPr id="451" name="Google Shape;451;p15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rect b="b" l="l" r="r" t="t"/>
              <a:pathLst>
                <a:path extrusionOk="0" h="172" w="299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rect b="b" l="l" r="r" t="t"/>
              <a:pathLst>
                <a:path extrusionOk="0" h="217" w="258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942A1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Enhance Data and Predictors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4" name="Google Shape;454;p15"/>
          <p:cNvGrpSpPr/>
          <p:nvPr/>
        </p:nvGrpSpPr>
        <p:grpSpPr>
          <a:xfrm>
            <a:off x="9186613" y="1608753"/>
            <a:ext cx="4537483" cy="4887999"/>
            <a:chOff x="4593307" y="804376"/>
            <a:chExt cx="2268741" cy="2444000"/>
          </a:xfrm>
        </p:grpSpPr>
        <p:sp>
          <p:nvSpPr>
            <p:cNvPr id="455" name="Google Shape;455;p15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rect b="b" l="l" r="r" t="t"/>
              <a:pathLst>
                <a:path extrusionOk="0" h="328" w="107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rect b="b" l="l" r="r" t="t"/>
              <a:pathLst>
                <a:path extrusionOk="0" h="289" w="184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307AF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8" name="Google Shape;458;p15"/>
          <p:cNvSpPr/>
          <p:nvPr/>
        </p:nvSpPr>
        <p:spPr>
          <a:xfrm rot="-2081266">
            <a:off x="7826841" y="3810378"/>
            <a:ext cx="2647320" cy="2642159"/>
          </a:xfrm>
          <a:prstGeom prst="ellipse">
            <a:avLst/>
          </a:prstGeom>
          <a:solidFill>
            <a:srgbClr val="83E3DA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15"/>
          <p:cNvGrpSpPr/>
          <p:nvPr/>
        </p:nvGrpSpPr>
        <p:grpSpPr>
          <a:xfrm>
            <a:off x="3957273" y="2404136"/>
            <a:ext cx="4814295" cy="4380826"/>
            <a:chOff x="1978637" y="1202068"/>
            <a:chExt cx="2407147" cy="2190413"/>
          </a:xfrm>
        </p:grpSpPr>
        <p:sp>
          <p:nvSpPr>
            <p:cNvPr id="460" name="Google Shape;460;p15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rect b="b" l="l" r="r" t="t"/>
              <a:pathLst>
                <a:path extrusionOk="0" h="240" w="246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83E3D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rect b="b" l="l" r="r" t="t"/>
              <a:pathLst>
                <a:path extrusionOk="0" h="213" w="248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1B786F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 txBox="1"/>
            <p:nvPr/>
          </p:nvSpPr>
          <p:spPr>
            <a:xfrm rot="-4432199">
              <a:off x="2761812" y="1916403"/>
              <a:ext cx="1304451" cy="63848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0B7743"/>
                  </a:solidFill>
                </a:rPr>
                <a:t>Hyperparameter Tuning</a:t>
              </a:r>
              <a:endParaRPr sz="31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3" name="Google Shape;463;p15"/>
          <p:cNvGrpSpPr/>
          <p:nvPr/>
        </p:nvGrpSpPr>
        <p:grpSpPr>
          <a:xfrm>
            <a:off x="5734223" y="5199855"/>
            <a:ext cx="4216011" cy="4874327"/>
            <a:chOff x="2867112" y="2599927"/>
            <a:chExt cx="2108006" cy="2437164"/>
          </a:xfrm>
        </p:grpSpPr>
        <p:sp>
          <p:nvSpPr>
            <p:cNvPr id="464" name="Google Shape;464;p15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rect b="b" l="l" r="r" t="t"/>
              <a:pathLst>
                <a:path extrusionOk="0" h="300" w="163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83E3D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rect b="b" l="l" r="r" t="t"/>
              <a:pathLst>
                <a:path extrusionOk="0" h="273" w="183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1D7E75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5"/>
            <p:cNvSpPr txBox="1"/>
            <p:nvPr/>
          </p:nvSpPr>
          <p:spPr>
            <a:xfrm rot="2156113">
              <a:off x="3207172" y="3307309"/>
              <a:ext cx="1563208" cy="56288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6000"/>
                </a:srgbClr>
              </a:outerShdw>
            </a:effectLst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0B7743"/>
                  </a:solidFill>
                  <a:highlight>
                    <a:schemeClr val="lt1"/>
                  </a:highlight>
                </a:rPr>
                <a:t>Handling Non-Stationarity and Structural Breaks   </a:t>
              </a:r>
              <a:endParaRPr sz="2300">
                <a:solidFill>
                  <a:srgbClr val="0B77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7" name="Google Shape;467;p15"/>
          <p:cNvGrpSpPr/>
          <p:nvPr/>
        </p:nvGrpSpPr>
        <p:grpSpPr>
          <a:xfrm>
            <a:off x="8675031" y="4928829"/>
            <a:ext cx="4849013" cy="4195084"/>
            <a:chOff x="4337515" y="2464414"/>
            <a:chExt cx="2424506" cy="2097542"/>
          </a:xfrm>
        </p:grpSpPr>
        <p:sp>
          <p:nvSpPr>
            <p:cNvPr id="468" name="Google Shape;468;p15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rect b="b" l="l" r="r" t="t"/>
              <a:pathLst>
                <a:path extrusionOk="0" h="99" w="326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83E3D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rect b="b" l="l" r="r" t="t"/>
              <a:pathLst>
                <a:path extrusionOk="0" h="159" w="292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1F887E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5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0B7743"/>
                  </a:solidFill>
                </a:rPr>
                <a:t>Exploration of Alternative Data Sources</a:t>
              </a:r>
              <a:endParaRPr sz="23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1" name="Google Shape;471;p15"/>
          <p:cNvGrpSpPr/>
          <p:nvPr/>
        </p:nvGrpSpPr>
        <p:grpSpPr>
          <a:xfrm>
            <a:off x="6526191" y="142667"/>
            <a:ext cx="4688207" cy="4741337"/>
            <a:chOff x="3263096" y="71333"/>
            <a:chExt cx="2344104" cy="2370669"/>
          </a:xfrm>
        </p:grpSpPr>
        <p:sp>
          <p:nvSpPr>
            <p:cNvPr id="472" name="Google Shape;472;p15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rect b="b" l="l" r="r" t="t"/>
              <a:pathLst>
                <a:path extrusionOk="0" h="172" w="299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83E3D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rect b="b" l="l" r="r" t="t"/>
              <a:pathLst>
                <a:path extrusionOk="0" h="217" w="258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155B55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5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0C8148"/>
                  </a:solidFill>
                </a:rPr>
                <a:t>Advanced Modeling Techniques</a:t>
              </a:r>
              <a:endParaRPr sz="3100">
                <a:solidFill>
                  <a:srgbClr val="0C81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5" name="Google Shape;475;p15"/>
          <p:cNvGrpSpPr/>
          <p:nvPr/>
        </p:nvGrpSpPr>
        <p:grpSpPr>
          <a:xfrm>
            <a:off x="9186613" y="1608753"/>
            <a:ext cx="4537483" cy="4887999"/>
            <a:chOff x="4593307" y="804376"/>
            <a:chExt cx="2268741" cy="2444000"/>
          </a:xfrm>
        </p:grpSpPr>
        <p:sp>
          <p:nvSpPr>
            <p:cNvPr id="476" name="Google Shape;476;p15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rect b="b" l="l" r="r" t="t"/>
              <a:pathLst>
                <a:path extrusionOk="0" h="328" w="107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83E3D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rect b="b" l="l" r="r" t="t"/>
              <a:pathLst>
                <a:path extrusionOk="0" h="289" w="184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249C91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5"/>
            <p:cNvSpPr txBox="1"/>
            <p:nvPr/>
          </p:nvSpPr>
          <p:spPr>
            <a:xfrm rot="4551882">
              <a:off x="4971433" y="1894541"/>
              <a:ext cx="1304601" cy="6920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0B7743"/>
                  </a:solidFill>
                </a:rPr>
                <a:t>Exploring External Factors and Multivariate FOrecasting </a:t>
              </a:r>
              <a:endParaRPr sz="29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9" name="Google Shape;479;p15"/>
          <p:cNvSpPr txBox="1"/>
          <p:nvPr/>
        </p:nvSpPr>
        <p:spPr>
          <a:xfrm>
            <a:off x="6839250" y="3700700"/>
            <a:ext cx="899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294175" y="1770125"/>
            <a:ext cx="4688100" cy="6508500"/>
          </a:xfrm>
          <a:prstGeom prst="rect">
            <a:avLst/>
          </a:prstGeom>
          <a:solidFill>
            <a:srgbClr val="0B77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Explore the integration of machine learning models such as XGBoost, Random Forests, and Long Short-Term Memory (LSTM) networks.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7310300" y="170250"/>
            <a:ext cx="4215900" cy="758400"/>
          </a:xfrm>
          <a:prstGeom prst="roundRect">
            <a:avLst>
              <a:gd fmla="val 16667" name="adj"/>
            </a:avLst>
          </a:prstGeom>
          <a:solidFill>
            <a:srgbClr val="0B77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lt1"/>
                </a:solidFill>
              </a:rPr>
              <a:t>Future Work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2" name="Google Shape;482;p15"/>
          <p:cNvSpPr txBox="1"/>
          <p:nvPr/>
        </p:nvSpPr>
        <p:spPr>
          <a:xfrm>
            <a:off x="13809775" y="1401350"/>
            <a:ext cx="3966300" cy="6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0069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13163875" y="1282325"/>
            <a:ext cx="5016600" cy="6508500"/>
          </a:xfrm>
          <a:prstGeom prst="rect">
            <a:avLst/>
          </a:prstGeom>
          <a:solidFill>
            <a:srgbClr val="0C81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Implement automated model selection and hyperparameter tuning to optimize forecasting performance. </a:t>
            </a:r>
            <a:endParaRPr sz="2300">
              <a:solidFill>
                <a:schemeClr val="lt1"/>
              </a:solidFill>
            </a:endParaRPr>
          </a:p>
          <a:p>
            <a:pPr indent="0" lvl="0" marL="91440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Create pipelines for real-time data integration and forecasting , enabling timely decision making . 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Insights/Recommendations &amp; Future Work</a:t>
            </a:r>
            <a:endParaRPr i="1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6"/>
          <p:cNvSpPr/>
          <p:nvPr/>
        </p:nvSpPr>
        <p:spPr>
          <a:xfrm rot="10800000">
            <a:off x="-923791" y="-783256"/>
            <a:ext cx="11853512" cy="11853512"/>
          </a:xfrm>
          <a:custGeom>
            <a:rect b="b" l="l" r="r" t="t"/>
            <a:pathLst>
              <a:path extrusionOk="0"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6"/>
          <p:cNvSpPr txBox="1"/>
          <p:nvPr/>
        </p:nvSpPr>
        <p:spPr>
          <a:xfrm>
            <a:off x="1004750" y="2483700"/>
            <a:ext cx="8937300" cy="5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694C"/>
                </a:solidFill>
              </a:rPr>
              <a:t>Thank you </a:t>
            </a:r>
            <a:endParaRPr sz="9600">
              <a:solidFill>
                <a:srgbClr val="00694C"/>
              </a:solidFill>
            </a:endParaRPr>
          </a:p>
          <a:p>
            <a:pPr indent="0" lvl="1" marL="0" marR="0" rtl="0" algn="l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694C"/>
                </a:solidFill>
              </a:rPr>
              <a:t>very</a:t>
            </a:r>
            <a:r>
              <a:rPr lang="en-US" sz="9600">
                <a:solidFill>
                  <a:srgbClr val="00694C"/>
                </a:solidFill>
              </a:rPr>
              <a:t> much!</a:t>
            </a:r>
            <a:endParaRPr sz="9600">
              <a:solidFill>
                <a:srgbClr val="00694C"/>
              </a:solidFill>
            </a:endParaRPr>
          </a:p>
          <a:p>
            <a:pPr indent="0" lvl="1" marL="0" marR="0" rtl="0" algn="l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00694C"/>
              </a:solidFill>
            </a:endParaRPr>
          </a:p>
          <a:p>
            <a:pPr indent="0" lvl="1" marL="0" marR="0" rtl="0" algn="l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694C"/>
                </a:solidFill>
              </a:rPr>
              <a:t>Any questions?</a:t>
            </a:r>
            <a:endParaRPr sz="9600"/>
          </a:p>
        </p:txBody>
      </p:sp>
      <p:sp>
        <p:nvSpPr>
          <p:cNvPr id="492" name="Google Shape;492;p16"/>
          <p:cNvSpPr/>
          <p:nvPr/>
        </p:nvSpPr>
        <p:spPr>
          <a:xfrm>
            <a:off x="11867657" y="1376536"/>
            <a:ext cx="5561408" cy="7533927"/>
          </a:xfrm>
          <a:custGeom>
            <a:rect b="b" l="l" r="r" t="t"/>
            <a:pathLst>
              <a:path extrusionOk="0"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762000" y="695050"/>
            <a:ext cx="6922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9144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Business Case</a:t>
            </a:r>
            <a:r>
              <a:rPr b="0" i="0" lang="en-US" sz="5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: The Middle East, a Region of Contrasts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945700" y="3481050"/>
            <a:ext cx="76350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9456" lvl="0" marL="0" marR="0" rtl="0" algn="l"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Challenges: </a:t>
            </a:r>
            <a:r>
              <a:rPr lang="en-US" sz="36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political instability, economic disparities, and varying levels of development.</a:t>
            </a:r>
            <a:endParaRPr sz="3600">
              <a:solidFill>
                <a:srgbClr val="0069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4C"/>
              </a:solidFill>
            </a:endParaRPr>
          </a:p>
          <a:p>
            <a:pPr indent="-219456" lvl="0" marL="0" marR="0" rtl="0" algn="l"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en-US" sz="36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How can we predict the future to build a better tomorrow</a:t>
            </a:r>
            <a:r>
              <a:rPr lang="en-US" sz="36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?"</a:t>
            </a:r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9547" y="876300"/>
            <a:ext cx="10058400" cy="7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4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113" name="Google Shape;113;p3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Business case and problem statement</a:t>
            </a:r>
            <a:endParaRPr i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10691376" y="2217788"/>
            <a:ext cx="6567924" cy="5851423"/>
          </a:xfrm>
          <a:custGeom>
            <a:rect b="b" l="l" r="r" t="t"/>
            <a:pathLst>
              <a:path extrusionOk="0" h="5851423" w="6567924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2019031"/>
            <a:ext cx="79248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0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b="0" i="0" lang="en-US" sz="61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: Predicting to Inform Policy</a:t>
            </a:r>
            <a:endParaRPr sz="6100"/>
          </a:p>
        </p:txBody>
      </p:sp>
      <p:sp>
        <p:nvSpPr>
          <p:cNvPr id="121" name="Google Shape;121;p4"/>
          <p:cNvSpPr txBox="1"/>
          <p:nvPr/>
        </p:nvSpPr>
        <p:spPr>
          <a:xfrm>
            <a:off x="2912118" y="4566419"/>
            <a:ext cx="8095898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Data limitations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1235242" y="4572283"/>
            <a:ext cx="1676876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1235242" y="5879649"/>
            <a:ext cx="1676876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2912118" y="5873785"/>
            <a:ext cx="8095898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Non-stationarity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5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126" name="Google Shape;126;p4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Business case and problem statement</a:t>
            </a:r>
            <a:endParaRPr i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13433372" y="8084666"/>
            <a:ext cx="5277926" cy="4404669"/>
          </a:xfrm>
          <a:custGeom>
            <a:rect b="b" l="l" r="r" t="t"/>
            <a:pathLst>
              <a:path extrusionOk="0"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-1302276" y="-2383108"/>
            <a:ext cx="4661953" cy="4748285"/>
          </a:xfrm>
          <a:custGeom>
            <a:rect b="b" l="l" r="r" t="t"/>
            <a:pathLst>
              <a:path extrusionOk="0"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1447800" y="1419403"/>
            <a:ext cx="15392399" cy="74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Null Hypothesis (H</a:t>
            </a:r>
            <a:r>
              <a:rPr b="1" baseline="-25000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Time series forecasting models </a:t>
            </a:r>
            <a:r>
              <a:rPr b="0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applied to HDI data will not significantly improve the </a:t>
            </a:r>
            <a:r>
              <a:rPr b="0" i="0" lang="en-US" sz="4400" u="sng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accuracy of predicting </a:t>
            </a:r>
            <a:r>
              <a:rPr b="0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future human development trends in Middle Eastern countries compared to a </a:t>
            </a:r>
            <a:r>
              <a:rPr b="0" i="0" lang="en-US" sz="4400" u="sng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baseline model or random predictions</a:t>
            </a:r>
            <a:r>
              <a:rPr b="0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0069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Alternative Hypothesis (H</a:t>
            </a:r>
            <a:r>
              <a:rPr b="1" baseline="-25000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Time series forecasting models </a:t>
            </a:r>
            <a:r>
              <a:rPr b="0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applied to HDI data will significantly improve the </a:t>
            </a:r>
            <a:r>
              <a:rPr b="0" i="0" lang="en-US" sz="4400" u="sng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accuracy of predicting </a:t>
            </a:r>
            <a:r>
              <a:rPr b="0" i="0" lang="en-US" sz="44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future human development trends in Middle Eastern countries compared to a </a:t>
            </a:r>
            <a:r>
              <a:rPr b="0" i="0" lang="en-US" sz="4400" u="sng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baseline model or random predictions.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6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136" name="Google Shape;136;p5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Modeling hypothesis and assumptions</a:t>
            </a:r>
            <a:endParaRPr i="1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13433372" y="8084666"/>
            <a:ext cx="5277926" cy="4404669"/>
          </a:xfrm>
          <a:custGeom>
            <a:rect b="b" l="l" r="r" t="t"/>
            <a:pathLst>
              <a:path extrusionOk="0"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-1302276" y="-2383108"/>
            <a:ext cx="4661953" cy="4748285"/>
          </a:xfrm>
          <a:custGeom>
            <a:rect b="b" l="l" r="r" t="t"/>
            <a:pathLst>
              <a:path extrusionOk="0"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1447800" y="2188845"/>
            <a:ext cx="15392399" cy="5909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Assumptions:</a:t>
            </a:r>
            <a:endParaRPr/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800" u="none" cap="none" strike="noStrike">
              <a:solidFill>
                <a:srgbClr val="0069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Time series data has stationarity</a:t>
            </a:r>
            <a:endParaRPr/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69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Selected features are sufficient for forecasting</a:t>
            </a:r>
            <a:endParaRPr/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69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Historical HDI data are reliable as a future trend predictor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7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146" name="Google Shape;146;p6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Modeling hypothesis and assumptions</a:t>
            </a:r>
            <a:endParaRPr i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>
            <a:off x="10167540" y="1529149"/>
            <a:ext cx="6663549" cy="7228702"/>
          </a:xfrm>
          <a:custGeom>
            <a:rect b="b" l="l" r="r" t="t"/>
            <a:pathLst>
              <a:path extrusionOk="0" h="7228702" w="6663549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219200" y="2019031"/>
            <a:ext cx="7223569" cy="2079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0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Applying Time Series Models</a:t>
            </a:r>
            <a:endParaRPr/>
          </a:p>
        </p:txBody>
      </p:sp>
      <p:sp>
        <p:nvSpPr>
          <p:cNvPr id="154" name="Google Shape;154;p7"/>
          <p:cNvSpPr txBox="1"/>
          <p:nvPr/>
        </p:nvSpPr>
        <p:spPr>
          <a:xfrm>
            <a:off x="2071738" y="4706255"/>
            <a:ext cx="809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06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Accurately predict HDI trends</a:t>
            </a:r>
            <a:endParaRPr sz="4800"/>
          </a:p>
        </p:txBody>
      </p:sp>
      <p:sp>
        <p:nvSpPr>
          <p:cNvPr id="155" name="Google Shape;155;p7"/>
          <p:cNvSpPr txBox="1"/>
          <p:nvPr/>
        </p:nvSpPr>
        <p:spPr>
          <a:xfrm>
            <a:off x="1195137" y="4706244"/>
            <a:ext cx="167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sz="4800"/>
          </a:p>
        </p:txBody>
      </p:sp>
      <p:sp>
        <p:nvSpPr>
          <p:cNvPr id="156" name="Google Shape;156;p7"/>
          <p:cNvSpPr txBox="1"/>
          <p:nvPr/>
        </p:nvSpPr>
        <p:spPr>
          <a:xfrm>
            <a:off x="1195137" y="6013610"/>
            <a:ext cx="167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4800"/>
          </a:p>
        </p:txBody>
      </p:sp>
      <p:sp>
        <p:nvSpPr>
          <p:cNvPr id="157" name="Google Shape;157;p7"/>
          <p:cNvSpPr txBox="1"/>
          <p:nvPr/>
        </p:nvSpPr>
        <p:spPr>
          <a:xfrm>
            <a:off x="2071738" y="6013621"/>
            <a:ext cx="74670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06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Provide actionable insights for policymakers</a:t>
            </a:r>
            <a:endParaRPr sz="4800"/>
          </a:p>
        </p:txBody>
      </p:sp>
      <p:sp>
        <p:nvSpPr>
          <p:cNvPr id="158" name="Google Shape;158;p7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8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sp>
        <p:nvSpPr>
          <p:cNvPr id="159" name="Google Shape;159;p7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Modeling hypothesis and assumptions</a:t>
            </a:r>
            <a:endParaRPr i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/>
        </p:nvSpPr>
        <p:spPr>
          <a:xfrm>
            <a:off x="1022975" y="2692440"/>
            <a:ext cx="8752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Data Processing and EDA</a:t>
            </a:r>
            <a:endParaRPr/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475" y="1314608"/>
            <a:ext cx="7657784" cy="76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10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/>
        </p:nvSpPr>
        <p:spPr>
          <a:xfrm>
            <a:off x="1025575" y="795429"/>
            <a:ext cx="7924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5000">
                <a:solidFill>
                  <a:srgbClr val="00694C"/>
                </a:solidFill>
              </a:rPr>
              <a:t>Data description</a:t>
            </a:r>
            <a:endParaRPr sz="5000">
              <a:solidFill>
                <a:srgbClr val="00694C"/>
              </a:solidFill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815775" y="2306562"/>
            <a:ext cx="85398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3000"/>
              <a:buChar char="•"/>
            </a:pPr>
            <a:r>
              <a:rPr lang="en-US" sz="3000" u="sng">
                <a:solidFill>
                  <a:srgbClr val="00694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https://hdr.undp.org/sites/default/files/2023-24_HDR/HDR23-24_Composite_indices_complete_time_series.csv</a:t>
            </a:r>
            <a:endParaRPr sz="3000">
              <a:solidFill>
                <a:srgbClr val="00694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694C"/>
              </a:solidFill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Various socio-economic indicators for countries worldwide, 1990 - 202</a:t>
            </a:r>
            <a:r>
              <a:rPr lang="en-US" sz="3000">
                <a:solidFill>
                  <a:srgbClr val="00694C"/>
                </a:solidFill>
              </a:rPr>
              <a:t>2</a:t>
            </a:r>
            <a:endParaRPr sz="3000">
              <a:solidFill>
                <a:srgbClr val="0069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694C"/>
              </a:solidFill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1076 columns (27 unique </a:t>
            </a:r>
            <a:r>
              <a:rPr lang="en-US" sz="3000">
                <a:solidFill>
                  <a:srgbClr val="00694C"/>
                </a:solidFill>
              </a:rPr>
              <a:t>time </a:t>
            </a:r>
            <a:r>
              <a:rPr lang="en-US" sz="3000">
                <a:solidFill>
                  <a:srgbClr val="00694C"/>
                </a:solidFill>
              </a:rPr>
              <a:t>variant </a:t>
            </a:r>
            <a:r>
              <a:rPr lang="en-US" sz="3000">
                <a:solidFill>
                  <a:srgbClr val="00694C"/>
                </a:solidFill>
                <a:latin typeface="Arial"/>
                <a:ea typeface="Arial"/>
                <a:cs typeface="Arial"/>
                <a:sym typeface="Arial"/>
              </a:rPr>
              <a:t>metrics): demographic, economic, educational, and health-related metrics</a:t>
            </a:r>
            <a:endParaRPr sz="3000">
              <a:solidFill>
                <a:srgbClr val="0069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9058917" y="9917700"/>
            <a:ext cx="9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94C"/>
                </a:solidFill>
              </a:rPr>
              <a:t>9</a:t>
            </a:r>
            <a:r>
              <a:rPr b="1" lang="en-US" sz="2400">
                <a:solidFill>
                  <a:srgbClr val="00694C"/>
                </a:solidFill>
              </a:rPr>
              <a:t>/24</a:t>
            </a:r>
            <a:endParaRPr sz="2400"/>
          </a:p>
        </p:txBody>
      </p:sp>
      <p:pic>
        <p:nvPicPr>
          <p:cNvPr id="176" name="Google Shape;1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4550" y="1398925"/>
            <a:ext cx="7924801" cy="700987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 txBox="1"/>
          <p:nvPr/>
        </p:nvSpPr>
        <p:spPr>
          <a:xfrm>
            <a:off x="0" y="9732900"/>
            <a:ext cx="8727900" cy="5541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694C"/>
                </a:solidFill>
              </a:rPr>
              <a:t>Data description and properties</a:t>
            </a:r>
            <a:endParaRPr i="1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